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</p:sldIdLst>
  <p:notesMasterIdLst>
    <p:notesMasterId r:id="rId18"/>
  </p:notesMasterIdLst>
  <p:sldSz cx="12192000" cy="6858000"/>
  <p:notesSz cx="6858000" cy="12192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notesMaster" Target="notesMasters/notesMaster1.xml"/><Relationship Id="rId19" Type="http://schemas.openxmlformats.org/officeDocument/2006/relationships/presProps" Target="presProps.xml"/><Relationship Id="rId20" Type="http://schemas.openxmlformats.org/officeDocument/2006/relationships/viewProps" Target="viewProps.xml"/><Relationship Id="rId21" Type="http://schemas.openxmlformats.org/officeDocument/2006/relationships/theme" Target="theme/theme1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jpe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jpe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jpe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jpe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jpe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jpe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jpe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jpe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05945" y="457200"/>
            <a:ext cx="5497536" cy="5497536"/>
          </a:xfrm>
          <a:prstGeom prst="rect">
            <a:avLst/>
          </a:prstGeom>
        </p:spPr>
      </p:pic>
      <p:sp>
        <p:nvSpPr>
          <p:cNvPr id="4" name="Text 0"/>
          <p:cNvSpPr/>
          <p:nvPr/>
        </p:nvSpPr>
        <p:spPr>
          <a:xfrm>
            <a:off x="831273" y="1034935"/>
            <a:ext cx="4821382" cy="581891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2200" b="1" dirty="0">
                <a:solidFill>
                  <a:srgbClr val="000000"/>
                </a:solidFill>
              </a:rPr>
              <a:t>Должны ли люди верить в Таро</a:t>
            </a:r>
            <a:endParaRPr lang="en-US" sz="2200" dirty="0"/>
          </a:p>
        </p:txBody>
      </p:sp>
      <p:sp>
        <p:nvSpPr>
          <p:cNvPr id="5" name="Text 1"/>
          <p:cNvSpPr/>
          <p:nvPr/>
        </p:nvSpPr>
        <p:spPr>
          <a:xfrm>
            <a:off x="831273" y="2115589"/>
            <a:ext cx="4821382" cy="2427316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400" dirty="0">
                <a:solidFill>
                  <a:srgbClr val="000000"/>
                </a:solidFill>
              </a:rPr>
              <a:t>В данной презентации мы рассмотрим основные аспекты, связанные с картами Таро: их историю, принципы работы, а также различные точки зрения на использование этой системы — от научных до психологических и духовных. Обсудим практическое применение Таро, критику, а также влияние на личность и принятие решений. Кроме того, затронем альтернативные методы предсказаний и этические аспекты гадания.</a:t>
            </a:r>
            <a:endParaRPr lang="en-US" sz="1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82891" y="415636"/>
            <a:ext cx="3308465" cy="6026727"/>
          </a:xfrm>
          <a:prstGeom prst="rect">
            <a:avLst/>
          </a:prstGeom>
        </p:spPr>
      </p:pic>
      <p:sp>
        <p:nvSpPr>
          <p:cNvPr id="4" name="Text 0"/>
          <p:cNvSpPr/>
          <p:nvPr/>
        </p:nvSpPr>
        <p:spPr>
          <a:xfrm>
            <a:off x="831273" y="868680"/>
            <a:ext cx="5818909" cy="581891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2200" b="1" dirty="0">
                <a:solidFill>
                  <a:srgbClr val="000000"/>
                </a:solidFill>
              </a:rPr>
              <a:t>Личные убеждения и Таро</a:t>
            </a:r>
            <a:endParaRPr lang="en-US" sz="2200" dirty="0"/>
          </a:p>
        </p:txBody>
      </p:sp>
      <p:sp>
        <p:nvSpPr>
          <p:cNvPr id="5" name="Text 1"/>
          <p:cNvSpPr/>
          <p:nvPr/>
        </p:nvSpPr>
        <p:spPr>
          <a:xfrm>
            <a:off x="831273" y="1866207"/>
            <a:ext cx="5818909" cy="681644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400" dirty="0">
                <a:solidFill>
                  <a:srgbClr val="000000"/>
                </a:solidFill>
              </a:rPr>
              <a:t>Личные убеждения играют значительную роль в восприятии Таро как инструмента предсказаний.</a:t>
            </a:r>
            <a:endParaRPr lang="en-US" sz="1400" dirty="0"/>
          </a:p>
        </p:txBody>
      </p:sp>
      <p:sp>
        <p:nvSpPr>
          <p:cNvPr id="6" name="Text 2"/>
          <p:cNvSpPr/>
          <p:nvPr/>
        </p:nvSpPr>
        <p:spPr>
          <a:xfrm>
            <a:off x="831273" y="2697480"/>
            <a:ext cx="5818909" cy="1180407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400" dirty="0">
                <a:solidFill>
                  <a:srgbClr val="000000"/>
                </a:solidFill>
              </a:rPr>
              <a:t>Для одних людей Таро — это способ глубже понять себя и окружающий мир, в то время как другие могут рассматривать его как псевдонауку, не соответствующую принципам рационального мышления.</a:t>
            </a:r>
            <a:endParaRPr lang="en-US" sz="1400" dirty="0"/>
          </a:p>
        </p:txBody>
      </p:sp>
      <p:sp>
        <p:nvSpPr>
          <p:cNvPr id="7" name="Text 3"/>
          <p:cNvSpPr/>
          <p:nvPr/>
        </p:nvSpPr>
        <p:spPr>
          <a:xfrm>
            <a:off x="831273" y="3877887"/>
            <a:ext cx="5818909" cy="931025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400" dirty="0">
                <a:solidFill>
                  <a:srgbClr val="000000"/>
                </a:solidFill>
              </a:rPr>
              <a:t>Важно помнить, что вера в Таро во многом зависит от индивидуального опыта и культурных традиций каждого человека.</a:t>
            </a:r>
            <a:endParaRPr lang="en-US" sz="14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415636" y="619298"/>
            <a:ext cx="9975273" cy="581891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2200" b="1" dirty="0">
                <a:solidFill>
                  <a:srgbClr val="000000"/>
                </a:solidFill>
              </a:rPr>
              <a:t>Таро и принятие решений</a:t>
            </a:r>
            <a:endParaRPr lang="en-US" sz="2200" dirty="0"/>
          </a:p>
        </p:txBody>
      </p:sp>
      <p:sp>
        <p:nvSpPr>
          <p:cNvPr id="4" name="Text 1"/>
          <p:cNvSpPr/>
          <p:nvPr/>
        </p:nvSpPr>
        <p:spPr>
          <a:xfrm>
            <a:off x="415636" y="1866207"/>
            <a:ext cx="3325091" cy="1429789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400" dirty="0">
                <a:solidFill>
                  <a:srgbClr val="000000"/>
                </a:solidFill>
              </a:rPr>
              <a:t>Таро представляет собой систему символов и карт, которая может помочь человеку глубже понять свои внутренние переживания и скрытые аспекты ситуаций.</a:t>
            </a:r>
            <a:endParaRPr lang="en-US" sz="1400" dirty="0"/>
          </a:p>
        </p:txBody>
      </p:sp>
      <p:sp>
        <p:nvSpPr>
          <p:cNvPr id="5" name="Text 2"/>
          <p:cNvSpPr/>
          <p:nvPr/>
        </p:nvSpPr>
        <p:spPr>
          <a:xfrm>
            <a:off x="4572000" y="1866207"/>
            <a:ext cx="3325091" cy="1679171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400" dirty="0">
                <a:solidFill>
                  <a:srgbClr val="000000"/>
                </a:solidFill>
              </a:rPr>
              <a:t>Некоторые люди используют Таро для принятия решений, полагаясь на интуицию и интерпретацию карт как на способ получения подсказок и направления в сложных жизненных ситуациях.</a:t>
            </a:r>
            <a:endParaRPr lang="en-US" sz="1400" dirty="0"/>
          </a:p>
        </p:txBody>
      </p:sp>
      <p:sp>
        <p:nvSpPr>
          <p:cNvPr id="6" name="Text 3"/>
          <p:cNvSpPr/>
          <p:nvPr/>
        </p:nvSpPr>
        <p:spPr>
          <a:xfrm>
            <a:off x="8728364" y="1866207"/>
            <a:ext cx="3325091" cy="1928553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400" dirty="0">
                <a:solidFill>
                  <a:srgbClr val="000000"/>
                </a:solidFill>
              </a:rPr>
              <a:t>Однако важно помнить, что Таро не является научно доказанным методом и не может гарантировать точность прогнозов, поэтому его использование должно сочетаться с рациональным подходом и критическим мышлением.</a:t>
            </a:r>
            <a:endParaRPr lang="en-US" sz="14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523702"/>
            <a:ext cx="4680065" cy="6051665"/>
          </a:xfrm>
          <a:prstGeom prst="rect">
            <a:avLst/>
          </a:prstGeom>
        </p:spPr>
      </p:pic>
      <p:sp>
        <p:nvSpPr>
          <p:cNvPr id="4" name="Text 0"/>
          <p:cNvSpPr/>
          <p:nvPr/>
        </p:nvSpPr>
        <p:spPr>
          <a:xfrm>
            <a:off x="5818909" y="868680"/>
            <a:ext cx="5818909" cy="581891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2200" b="1" dirty="0">
                <a:solidFill>
                  <a:srgbClr val="000000"/>
                </a:solidFill>
              </a:rPr>
              <a:t>Этика гадания</a:t>
            </a:r>
            <a:endParaRPr lang="en-US" sz="2200" dirty="0"/>
          </a:p>
        </p:txBody>
      </p:sp>
      <p:sp>
        <p:nvSpPr>
          <p:cNvPr id="5" name="Text 1"/>
          <p:cNvSpPr/>
          <p:nvPr/>
        </p:nvSpPr>
        <p:spPr>
          <a:xfrm>
            <a:off x="5818909" y="1866207"/>
            <a:ext cx="5818909" cy="1429789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400" dirty="0">
                <a:solidFill>
                  <a:srgbClr val="000000"/>
                </a:solidFill>
              </a:rPr>
              <a:t>Гадание на Таро — это практика, которая может вызывать споры относительно её этичности. Некоторые считают, что использование карт Таро для предсказания будущего может вводить людей в заблуждение и манипулировать их решениями.</a:t>
            </a:r>
            <a:endParaRPr lang="en-US" sz="1400" dirty="0"/>
          </a:p>
        </p:txBody>
      </p:sp>
      <p:sp>
        <p:nvSpPr>
          <p:cNvPr id="6" name="Text 2"/>
          <p:cNvSpPr/>
          <p:nvPr/>
        </p:nvSpPr>
        <p:spPr>
          <a:xfrm>
            <a:off x="5818909" y="3528753"/>
            <a:ext cx="5818909" cy="931025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400" dirty="0">
                <a:solidFill>
                  <a:srgbClr val="000000"/>
                </a:solidFill>
              </a:rPr>
              <a:t>Важно помнить, что гадание не должно заменять профессиональную помощь и консультации у специалистов в области психологии и медицины.</a:t>
            </a:r>
            <a:endParaRPr lang="en-US" sz="14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1454727" y="536171"/>
            <a:ext cx="9975273" cy="581891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2200" b="1" dirty="0">
                <a:solidFill>
                  <a:srgbClr val="000000"/>
                </a:solidFill>
              </a:rPr>
              <a:t>Влияние Таро на личность</a:t>
            </a:r>
            <a:endParaRPr lang="en-US" sz="2200" dirty="0"/>
          </a:p>
        </p:txBody>
      </p:sp>
      <p:sp>
        <p:nvSpPr>
          <p:cNvPr id="4" name="Text 1"/>
          <p:cNvSpPr/>
          <p:nvPr/>
        </p:nvSpPr>
        <p:spPr>
          <a:xfrm>
            <a:off x="1454727" y="1866207"/>
            <a:ext cx="9975273" cy="1180407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400" dirty="0">
                <a:solidFill>
                  <a:srgbClr val="000000"/>
                </a:solidFill>
              </a:rPr>
              <a:t>Таро может оказывать значительное влияние на личность, помогая глубже понять свои эмоции и мотивы, что способствует самопознанию и личностному росту. Некоторые люди используют карты Таро для принятия важных жизненных решений, полагаясь на интуицию и символику карт, что может изменить их подход к выбору и действиям.</a:t>
            </a:r>
            <a:endParaRPr lang="en-US" sz="1400" dirty="0"/>
          </a:p>
        </p:txBody>
      </p:sp>
      <p:sp>
        <p:nvSpPr>
          <p:cNvPr id="5" name="Text 2"/>
          <p:cNvSpPr/>
          <p:nvPr/>
        </p:nvSpPr>
        <p:spPr>
          <a:xfrm>
            <a:off x="1454727" y="3046615"/>
            <a:ext cx="9975273" cy="681644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400" dirty="0">
                <a:solidFill>
                  <a:srgbClr val="000000"/>
                </a:solidFill>
              </a:rPr>
              <a:t>Однако вера в Таро также может привести к зависимости от внешних символов и утрате способности самостоятельно анализировать ситуации.</a:t>
            </a:r>
            <a:endParaRPr lang="en-US" sz="14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0164" y="415636"/>
            <a:ext cx="3308465" cy="6051665"/>
          </a:xfrm>
          <a:prstGeom prst="rect">
            <a:avLst/>
          </a:prstGeom>
        </p:spPr>
      </p:pic>
      <p:sp>
        <p:nvSpPr>
          <p:cNvPr id="4" name="Text 0"/>
          <p:cNvSpPr/>
          <p:nvPr/>
        </p:nvSpPr>
        <p:spPr>
          <a:xfrm>
            <a:off x="4696691" y="868680"/>
            <a:ext cx="5818909" cy="980902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2200" b="1" dirty="0">
                <a:solidFill>
                  <a:srgbClr val="000000"/>
                </a:solidFill>
              </a:rPr>
              <a:t>Альтернативные методы предсказаний</a:t>
            </a:r>
            <a:endParaRPr lang="en-US" sz="2200" dirty="0"/>
          </a:p>
        </p:txBody>
      </p:sp>
      <p:sp>
        <p:nvSpPr>
          <p:cNvPr id="5" name="Text 1"/>
          <p:cNvSpPr/>
          <p:nvPr/>
        </p:nvSpPr>
        <p:spPr>
          <a:xfrm>
            <a:off x="4696691" y="1866207"/>
            <a:ext cx="5818909" cy="1180407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400" dirty="0">
                <a:solidFill>
                  <a:srgbClr val="000000"/>
                </a:solidFill>
              </a:rPr>
              <a:t>Альтернативные методы предсказаний, такие как Таро, основаны на интерпретации символов и карт, которые могут предоставить уникальные инсайты в будущее или текущие обстоятельства.</a:t>
            </a:r>
            <a:endParaRPr lang="en-US" sz="1400" dirty="0"/>
          </a:p>
        </p:txBody>
      </p:sp>
      <p:sp>
        <p:nvSpPr>
          <p:cNvPr id="6" name="Text 2"/>
          <p:cNvSpPr/>
          <p:nvPr/>
        </p:nvSpPr>
        <p:spPr>
          <a:xfrm>
            <a:off x="4696691" y="3528753"/>
            <a:ext cx="5818909" cy="1180407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400" dirty="0">
                <a:solidFill>
                  <a:srgbClr val="000000"/>
                </a:solidFill>
              </a:rPr>
              <a:t>Они предлагают возможность взглянуть на ситуации под другим углом и увидеть скрытые аспекты жизни. Многие люди обращаются к Таро как к инструменту для самопознания и поиска ответов на важные вопросы.</a:t>
            </a:r>
            <a:endParaRPr lang="en-US" sz="14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415636" y="619298"/>
            <a:ext cx="9975273" cy="581891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2200" b="1" dirty="0">
                <a:solidFill>
                  <a:srgbClr val="000000"/>
                </a:solidFill>
              </a:rPr>
              <a:t>Вывод о вере в Таро</a:t>
            </a:r>
            <a:endParaRPr lang="en-US" sz="2200" dirty="0"/>
          </a:p>
        </p:txBody>
      </p:sp>
      <p:sp>
        <p:nvSpPr>
          <p:cNvPr id="4" name="Text 1"/>
          <p:cNvSpPr/>
          <p:nvPr/>
        </p:nvSpPr>
        <p:spPr>
          <a:xfrm>
            <a:off x="415636" y="1866207"/>
            <a:ext cx="3325091" cy="1429789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400" dirty="0">
                <a:solidFill>
                  <a:srgbClr val="000000"/>
                </a:solidFill>
              </a:rPr>
              <a:t>Вера в Таро представляет собой индивидуальное убеждение, основанное на вере в возможность получения глубоких инсайтов и понимания судьбы через карты.</a:t>
            </a:r>
            <a:endParaRPr lang="en-US" sz="1400" dirty="0"/>
          </a:p>
        </p:txBody>
      </p:sp>
      <p:sp>
        <p:nvSpPr>
          <p:cNvPr id="5" name="Text 2"/>
          <p:cNvSpPr/>
          <p:nvPr/>
        </p:nvSpPr>
        <p:spPr>
          <a:xfrm>
            <a:off x="4572000" y="1866207"/>
            <a:ext cx="3325091" cy="2177935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400" dirty="0">
                <a:solidFill>
                  <a:srgbClr val="000000"/>
                </a:solidFill>
              </a:rPr>
              <a:t>Несмотря на отсутствие научного подтверждения эффективности гадания на Таро, многие люди находят в нём утешение и руководство в жизненных ситуациях, что делает Таро значимой частью их духовной практики.</a:t>
            </a:r>
            <a:endParaRPr lang="en-US" sz="1400" dirty="0"/>
          </a:p>
        </p:txBody>
      </p:sp>
      <p:sp>
        <p:nvSpPr>
          <p:cNvPr id="6" name="Text 3"/>
          <p:cNvSpPr/>
          <p:nvPr/>
        </p:nvSpPr>
        <p:spPr>
          <a:xfrm>
            <a:off x="8728364" y="1866207"/>
            <a:ext cx="3325091" cy="1679171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400" dirty="0">
                <a:solidFill>
                  <a:srgbClr val="000000"/>
                </a:solidFill>
              </a:rPr>
              <a:t>Важно признать, что вера в Таро может варьироваться в зависимости от культурных, социальных и личных факторов, влияющих на восприятие этого инструмента.</a:t>
            </a:r>
            <a:endParaRPr lang="en-US" sz="14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1246909" y="1866207"/>
            <a:ext cx="9975273" cy="781396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3200" b="1" dirty="0">
                <a:solidFill>
                  <a:srgbClr val="000000"/>
                </a:solidFill>
              </a:rPr>
              <a:t>Спасибо за внимание!</a:t>
            </a:r>
            <a:endParaRPr lang="en-US" sz="3200" dirty="0"/>
          </a:p>
        </p:txBody>
      </p:sp>
      <p:sp>
        <p:nvSpPr>
          <p:cNvPr id="4" name="Text 1"/>
          <p:cNvSpPr/>
          <p:nvPr/>
        </p:nvSpPr>
        <p:spPr>
          <a:xfrm>
            <a:off x="1246909" y="3113116"/>
            <a:ext cx="9975273" cy="1180407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400" dirty="0">
                <a:solidFill>
                  <a:srgbClr val="000000"/>
                </a:solidFill>
              </a:rPr>
              <a:t>Спасибо за внимание. В этой презентации мы рассмотрели различные аспекты Таро: от его истории и принципов работы до научной точки зрения и практического применения. Мы обсудили также этические вопросы, связанные с гаданием, и влияние Таро на личность. Надеемся, что информация была полезной и интересной.</a:t>
            </a:r>
            <a:endParaRPr lang="en-US" sz="14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51218" y="1080655"/>
            <a:ext cx="3308465" cy="3308465"/>
          </a:xfrm>
          <a:prstGeom prst="rect">
            <a:avLst/>
          </a:prstGeom>
        </p:spPr>
      </p:pic>
      <p:sp>
        <p:nvSpPr>
          <p:cNvPr id="4" name="Text 0"/>
          <p:cNvSpPr/>
          <p:nvPr/>
        </p:nvSpPr>
        <p:spPr>
          <a:xfrm>
            <a:off x="831273" y="-45720"/>
            <a:ext cx="6650182" cy="581891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2200" b="1" dirty="0">
                <a:solidFill>
                  <a:srgbClr val="000000"/>
                </a:solidFill>
              </a:rPr>
              <a:t>Что такое Таро</a:t>
            </a:r>
            <a:endParaRPr lang="en-US" sz="2200" dirty="0"/>
          </a:p>
        </p:txBody>
      </p:sp>
      <p:sp>
        <p:nvSpPr>
          <p:cNvPr id="5" name="Text 1"/>
          <p:cNvSpPr/>
          <p:nvPr/>
        </p:nvSpPr>
        <p:spPr>
          <a:xfrm>
            <a:off x="831273" y="868680"/>
            <a:ext cx="3574473" cy="1180407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400" dirty="0">
                <a:solidFill>
                  <a:srgbClr val="000000"/>
                </a:solidFill>
              </a:rPr>
              <a:t>Таро — это система карт, состоящая из 78 арканов, каждый из которых имеет своё уникальное значение и символизм.</a:t>
            </a:r>
            <a:endParaRPr lang="en-US" sz="1400" dirty="0"/>
          </a:p>
        </p:txBody>
      </p:sp>
      <p:sp>
        <p:nvSpPr>
          <p:cNvPr id="6" name="Text 2"/>
          <p:cNvSpPr/>
          <p:nvPr/>
        </p:nvSpPr>
        <p:spPr>
          <a:xfrm>
            <a:off x="8562109" y="868680"/>
            <a:ext cx="3574473" cy="1679171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400" dirty="0">
                <a:solidFill>
                  <a:srgbClr val="000000"/>
                </a:solidFill>
              </a:rPr>
              <a:t>В основе гадания на Таро лежит интерпретация раскладов карт, которая позволяет заглянуть в прошлое, настоящее и будущее человека, а также раскрыть скрытые аспекты его личности и судьбы.</a:t>
            </a:r>
            <a:endParaRPr lang="en-US" sz="1400" dirty="0"/>
          </a:p>
        </p:txBody>
      </p:sp>
      <p:sp>
        <p:nvSpPr>
          <p:cNvPr id="7" name="Text 3"/>
          <p:cNvSpPr/>
          <p:nvPr/>
        </p:nvSpPr>
        <p:spPr>
          <a:xfrm>
            <a:off x="831273" y="4609407"/>
            <a:ext cx="10806545" cy="681644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400" dirty="0">
                <a:solidFill>
                  <a:srgbClr val="000000"/>
                </a:solidFill>
              </a:rPr>
              <a:t>Эта система карт имеет глубокие исторические корни и является популярным инструментом для самопознания и гадания в различных культурах.</a:t>
            </a:r>
            <a:endParaRPr lang="en-US" sz="1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1454727" y="536171"/>
            <a:ext cx="9975273" cy="581891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2200" b="1" dirty="0">
                <a:solidFill>
                  <a:srgbClr val="000000"/>
                </a:solidFill>
              </a:rPr>
              <a:t>История Таро</a:t>
            </a:r>
            <a:endParaRPr lang="en-US" sz="2200" dirty="0"/>
          </a:p>
        </p:txBody>
      </p:sp>
      <p:sp>
        <p:nvSpPr>
          <p:cNvPr id="4" name="Text 1"/>
          <p:cNvSpPr/>
          <p:nvPr/>
        </p:nvSpPr>
        <p:spPr>
          <a:xfrm>
            <a:off x="1454727" y="1866207"/>
            <a:ext cx="9975273" cy="681644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400" dirty="0">
                <a:solidFill>
                  <a:srgbClr val="000000"/>
                </a:solidFill>
              </a:rPr>
              <a:t>Таро — это колода карт с богатой историей, корни которой уходят в эпоху Средневековья. Первые упоминания о картах Таро датируются XIV веком, и они изначально использовались для игр.</a:t>
            </a:r>
            <a:endParaRPr lang="en-US" sz="1400" dirty="0"/>
          </a:p>
        </p:txBody>
      </p:sp>
      <p:sp>
        <p:nvSpPr>
          <p:cNvPr id="5" name="Text 2"/>
          <p:cNvSpPr/>
          <p:nvPr/>
        </p:nvSpPr>
        <p:spPr>
          <a:xfrm>
            <a:off x="1454727" y="3029989"/>
            <a:ext cx="9975273" cy="681644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400" dirty="0">
                <a:solidFill>
                  <a:srgbClr val="000000"/>
                </a:solidFill>
              </a:rPr>
              <a:t>Со временем карты Таро стали ассоциироваться с мистикой и гаданием, приобретая популярность как инструмент для предсказаний и самопознания.</a:t>
            </a:r>
            <a:endParaRPr lang="en-US" sz="14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95160" y="523702"/>
            <a:ext cx="4680065" cy="6051665"/>
          </a:xfrm>
          <a:prstGeom prst="rect">
            <a:avLst/>
          </a:prstGeom>
        </p:spPr>
      </p:pic>
      <p:sp>
        <p:nvSpPr>
          <p:cNvPr id="4" name="Text 0"/>
          <p:cNvSpPr/>
          <p:nvPr/>
        </p:nvSpPr>
        <p:spPr>
          <a:xfrm>
            <a:off x="831273" y="868680"/>
            <a:ext cx="5818909" cy="581891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2200" b="1" dirty="0">
                <a:solidFill>
                  <a:srgbClr val="000000"/>
                </a:solidFill>
              </a:rPr>
              <a:t>Принципы работы Таро</a:t>
            </a:r>
            <a:endParaRPr lang="en-US" sz="2200" dirty="0"/>
          </a:p>
        </p:txBody>
      </p:sp>
      <p:sp>
        <p:nvSpPr>
          <p:cNvPr id="5" name="Text 1"/>
          <p:cNvSpPr/>
          <p:nvPr/>
        </p:nvSpPr>
        <p:spPr>
          <a:xfrm>
            <a:off x="831273" y="1866207"/>
            <a:ext cx="5818909" cy="1180407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400" dirty="0">
                <a:solidFill>
                  <a:srgbClr val="000000"/>
                </a:solidFill>
              </a:rPr>
              <a:t>Таро — это система символов и карт, основанная на древних мистических традициях. Принципы работы Таро заключаются в интерпретации этих символов для получения ответов на вопросы и руководства в принятии решений.</a:t>
            </a:r>
            <a:endParaRPr lang="en-US" sz="1400" dirty="0"/>
          </a:p>
        </p:txBody>
      </p:sp>
      <p:sp>
        <p:nvSpPr>
          <p:cNvPr id="6" name="Text 2"/>
          <p:cNvSpPr/>
          <p:nvPr/>
        </p:nvSpPr>
        <p:spPr>
          <a:xfrm>
            <a:off x="831273" y="3528753"/>
            <a:ext cx="5818909" cy="931025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400" dirty="0">
                <a:solidFill>
                  <a:srgbClr val="000000"/>
                </a:solidFill>
              </a:rPr>
              <a:t>Карты Таро помогают раскрыть скрытые аспекты ситуации и предоставляют возможность взглянуть на проблему с разных сторон.</a:t>
            </a:r>
            <a:endParaRPr lang="en-US" sz="14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1454727" y="203662"/>
            <a:ext cx="9975273" cy="581891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2200" b="1" dirty="0">
                <a:solidFill>
                  <a:srgbClr val="000000"/>
                </a:solidFill>
              </a:rPr>
              <a:t>Научная точка зрения</a:t>
            </a:r>
            <a:endParaRPr lang="en-US" sz="2200" dirty="0"/>
          </a:p>
        </p:txBody>
      </p:sp>
      <p:sp>
        <p:nvSpPr>
          <p:cNvPr id="4" name="Text 1"/>
          <p:cNvSpPr/>
          <p:nvPr/>
        </p:nvSpPr>
        <p:spPr>
          <a:xfrm>
            <a:off x="1454727" y="1450571"/>
            <a:ext cx="4156364" cy="1180407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400" dirty="0">
                <a:solidFill>
                  <a:srgbClr val="000000"/>
                </a:solidFill>
              </a:rPr>
              <a:t>С точки зрения современной науки, гадание на Таро не имеет научного обоснования и не признано достоверным методом предсказания будущего.</a:t>
            </a:r>
            <a:endParaRPr lang="en-US" sz="1400" dirty="0"/>
          </a:p>
        </p:txBody>
      </p:sp>
      <p:sp>
        <p:nvSpPr>
          <p:cNvPr id="5" name="Text 2"/>
          <p:cNvSpPr/>
          <p:nvPr/>
        </p:nvSpPr>
        <p:spPr>
          <a:xfrm>
            <a:off x="6858000" y="1450571"/>
            <a:ext cx="4156364" cy="2177935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400" dirty="0">
                <a:solidFill>
                  <a:srgbClr val="000000"/>
                </a:solidFill>
              </a:rPr>
              <a:t>Научные исследования не подтверждают эффективность гадания на Таро как инструмента для получения информации о будущем или для понимания психологических состояний человека. Поэтому многие учёные и специалисты в области психологии считают, что вера в Таро не имеет под собой научной основы.</a:t>
            </a:r>
            <a:endParaRPr lang="en-US" sz="14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82891" y="415636"/>
            <a:ext cx="3308465" cy="6026727"/>
          </a:xfrm>
          <a:prstGeom prst="rect">
            <a:avLst/>
          </a:prstGeom>
        </p:spPr>
      </p:pic>
      <p:sp>
        <p:nvSpPr>
          <p:cNvPr id="4" name="Text 0"/>
          <p:cNvSpPr/>
          <p:nvPr/>
        </p:nvSpPr>
        <p:spPr>
          <a:xfrm>
            <a:off x="831273" y="868680"/>
            <a:ext cx="5818909" cy="581891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2200" b="1" dirty="0">
                <a:solidFill>
                  <a:srgbClr val="000000"/>
                </a:solidFill>
              </a:rPr>
              <a:t>Психологический аспект</a:t>
            </a:r>
            <a:endParaRPr lang="en-US" sz="2200" dirty="0"/>
          </a:p>
        </p:txBody>
      </p:sp>
      <p:sp>
        <p:nvSpPr>
          <p:cNvPr id="5" name="Text 1"/>
          <p:cNvSpPr/>
          <p:nvPr/>
        </p:nvSpPr>
        <p:spPr>
          <a:xfrm>
            <a:off x="831273" y="1866207"/>
            <a:ext cx="5818909" cy="931025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400" dirty="0">
                <a:solidFill>
                  <a:srgbClr val="000000"/>
                </a:solidFill>
              </a:rPr>
              <a:t>Вера в Таро может быть связана с желанием человека найти ответы на волнующие вопросы, обрести внутренний покой и уверенность в будущем.</a:t>
            </a:r>
            <a:endParaRPr lang="en-US" sz="1400" dirty="0"/>
          </a:p>
        </p:txBody>
      </p:sp>
      <p:sp>
        <p:nvSpPr>
          <p:cNvPr id="6" name="Text 2"/>
          <p:cNvSpPr/>
          <p:nvPr/>
        </p:nvSpPr>
        <p:spPr>
          <a:xfrm>
            <a:off x="831273" y="2797233"/>
            <a:ext cx="5818909" cy="931025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400" dirty="0">
                <a:solidFill>
                  <a:srgbClr val="000000"/>
                </a:solidFill>
              </a:rPr>
              <a:t>Однако такое доверие к гаданиям может привести к снижению личной ответственности за принятые решения и отказу от рационального анализа ситуаций.</a:t>
            </a:r>
            <a:endParaRPr lang="en-US" sz="1400" dirty="0"/>
          </a:p>
        </p:txBody>
      </p:sp>
      <p:sp>
        <p:nvSpPr>
          <p:cNvPr id="7" name="Text 3"/>
          <p:cNvSpPr/>
          <p:nvPr/>
        </p:nvSpPr>
        <p:spPr>
          <a:xfrm>
            <a:off x="831273" y="3728258"/>
            <a:ext cx="5818909" cy="931025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400" dirty="0">
                <a:solidFill>
                  <a:srgbClr val="000000"/>
                </a:solidFill>
              </a:rPr>
              <a:t>Важно осознавать, что вера в Таро — это лишь один из способов самопознания, который не должен заменять критическое мышление и самостоятельную работу над собой.</a:t>
            </a:r>
            <a:endParaRPr lang="en-US" sz="14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415636" y="619298"/>
            <a:ext cx="9975273" cy="581891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2200" b="1" dirty="0">
                <a:solidFill>
                  <a:srgbClr val="000000"/>
                </a:solidFill>
              </a:rPr>
              <a:t>Духовное значение Таро</a:t>
            </a:r>
            <a:endParaRPr lang="en-US" sz="2200" dirty="0"/>
          </a:p>
        </p:txBody>
      </p:sp>
      <p:sp>
        <p:nvSpPr>
          <p:cNvPr id="4" name="Text 1"/>
          <p:cNvSpPr/>
          <p:nvPr/>
        </p:nvSpPr>
        <p:spPr>
          <a:xfrm>
            <a:off x="415636" y="1866207"/>
            <a:ext cx="3325091" cy="1429789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400" dirty="0">
                <a:solidFill>
                  <a:srgbClr val="000000"/>
                </a:solidFill>
              </a:rPr>
              <a:t>Таро представляет собой систему символов и образов, которая может служить инструментом для самопознания и духовного развития.</a:t>
            </a:r>
            <a:endParaRPr lang="en-US" sz="1400" dirty="0"/>
          </a:p>
        </p:txBody>
      </p:sp>
      <p:sp>
        <p:nvSpPr>
          <p:cNvPr id="5" name="Text 2"/>
          <p:cNvSpPr/>
          <p:nvPr/>
        </p:nvSpPr>
        <p:spPr>
          <a:xfrm>
            <a:off x="4572000" y="1866207"/>
            <a:ext cx="3325091" cy="1679171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400" dirty="0">
                <a:solidFill>
                  <a:srgbClr val="000000"/>
                </a:solidFill>
              </a:rPr>
              <a:t>Многие считают, что карты Таро помогают установить связь с подсознанием и высшими силами, открывая путь к глубокому пониманию себя и окружающего мира.</a:t>
            </a:r>
            <a:endParaRPr lang="en-US" sz="1400" dirty="0"/>
          </a:p>
        </p:txBody>
      </p:sp>
      <p:sp>
        <p:nvSpPr>
          <p:cNvPr id="6" name="Text 3"/>
          <p:cNvSpPr/>
          <p:nvPr/>
        </p:nvSpPr>
        <p:spPr>
          <a:xfrm>
            <a:off x="8728364" y="1866207"/>
            <a:ext cx="3325091" cy="1180407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400" dirty="0">
                <a:solidFill>
                  <a:srgbClr val="000000"/>
                </a:solidFill>
              </a:rPr>
              <a:t>Вера в Таро может стать частью духовного поиска и помочь человеку в осмыслении жизненных ситуаций и принятии решений.</a:t>
            </a:r>
            <a:endParaRPr lang="en-US" sz="14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95160" y="523702"/>
            <a:ext cx="4680065" cy="6051665"/>
          </a:xfrm>
          <a:prstGeom prst="rect">
            <a:avLst/>
          </a:prstGeom>
        </p:spPr>
      </p:pic>
      <p:sp>
        <p:nvSpPr>
          <p:cNvPr id="4" name="Text 0"/>
          <p:cNvSpPr/>
          <p:nvPr/>
        </p:nvSpPr>
        <p:spPr>
          <a:xfrm>
            <a:off x="831273" y="868680"/>
            <a:ext cx="5818909" cy="581891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2200" b="1" dirty="0">
                <a:solidFill>
                  <a:srgbClr val="000000"/>
                </a:solidFill>
              </a:rPr>
              <a:t>Практическое применение Таро</a:t>
            </a:r>
            <a:endParaRPr lang="en-US" sz="2200" dirty="0"/>
          </a:p>
        </p:txBody>
      </p:sp>
      <p:sp>
        <p:nvSpPr>
          <p:cNvPr id="5" name="Text 1"/>
          <p:cNvSpPr/>
          <p:nvPr/>
        </p:nvSpPr>
        <p:spPr>
          <a:xfrm>
            <a:off x="831273" y="1866207"/>
            <a:ext cx="5818909" cy="931025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400" dirty="0">
                <a:solidFill>
                  <a:srgbClr val="000000"/>
                </a:solidFill>
              </a:rPr>
              <a:t>Таро — это инструмент для самопознания и рефлексии, который может помочь людям лучше понять свои эмоции, мотивы и скрытые аспекты личности.</a:t>
            </a:r>
            <a:endParaRPr lang="en-US" sz="1400" dirty="0"/>
          </a:p>
        </p:txBody>
      </p:sp>
      <p:sp>
        <p:nvSpPr>
          <p:cNvPr id="6" name="Text 2"/>
          <p:cNvSpPr/>
          <p:nvPr/>
        </p:nvSpPr>
        <p:spPr>
          <a:xfrm>
            <a:off x="831273" y="3528753"/>
            <a:ext cx="5818909" cy="1679171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400" dirty="0">
                <a:solidFill>
                  <a:srgbClr val="000000"/>
                </a:solidFill>
              </a:rPr>
              <a:t>В практике консультирования Таро используется для анализа ситуаций, принятия решений и поиска ответов на важные жизненные вопросы. Многие обращаются к этой системе для получения инсайтов и вдохновения в творческих процессах, что делает её актуальной и востребованной в современном мире.</a:t>
            </a:r>
            <a:endParaRPr lang="en-US" sz="14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1454727" y="203662"/>
            <a:ext cx="9975273" cy="581891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2200" b="1" dirty="0">
                <a:solidFill>
                  <a:srgbClr val="000000"/>
                </a:solidFill>
              </a:rPr>
              <a:t>Критика Таро</a:t>
            </a:r>
            <a:endParaRPr lang="en-US" sz="2200" dirty="0"/>
          </a:p>
        </p:txBody>
      </p:sp>
      <p:sp>
        <p:nvSpPr>
          <p:cNvPr id="4" name="Text 1"/>
          <p:cNvSpPr/>
          <p:nvPr/>
        </p:nvSpPr>
        <p:spPr>
          <a:xfrm>
            <a:off x="1454727" y="1450571"/>
            <a:ext cx="4156364" cy="1429789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400" dirty="0">
                <a:solidFill>
                  <a:srgbClr val="000000"/>
                </a:solidFill>
              </a:rPr>
              <a:t>Несмотря на популярность, Таро подвергается критике со стороны научного сообщества, которое указывает на отсутствие эмпирических доказательств эффективности гадания.</a:t>
            </a:r>
            <a:endParaRPr lang="en-US" sz="1400" dirty="0"/>
          </a:p>
        </p:txBody>
      </p:sp>
      <p:sp>
        <p:nvSpPr>
          <p:cNvPr id="5" name="Text 2"/>
          <p:cNvSpPr/>
          <p:nvPr/>
        </p:nvSpPr>
        <p:spPr>
          <a:xfrm>
            <a:off x="6858000" y="1450571"/>
            <a:ext cx="4156364" cy="1928553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400" dirty="0">
                <a:solidFill>
                  <a:srgbClr val="000000"/>
                </a:solidFill>
              </a:rPr>
              <a:t>Некоторые исследователи считают, что вера в Таро может способствовать принятию нерациональных решений и зависимости от мистических практик. Важно помнить, что предсказания Таро не имеют научного обоснования и не могут гарантировать достоверность результатов.</a:t>
            </a:r>
            <a:endParaRPr lang="en-US" sz="14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16</Slides>
  <Notes>16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9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2025-11-30T13:30:30Z</dcterms:created>
  <dcterms:modified xsi:type="dcterms:W3CDTF">2025-11-30T13:30:30Z</dcterms:modified>
</cp:coreProperties>
</file>