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jpe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jpe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jpe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jpe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jpe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jpe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602673" y="498764"/>
            <a:ext cx="5497536" cy="5497536"/>
          </a:xfrm>
          <a:prstGeom prst="rect">
            <a:avLst/>
          </a:prstGeom>
        </p:spPr>
      </p:pic>
      <p:sp>
        <p:nvSpPr>
          <p:cNvPr id="4" name="Text 0"/>
          <p:cNvSpPr/>
          <p:nvPr/>
        </p:nvSpPr>
        <p:spPr>
          <a:xfrm>
            <a:off x="7065818" y="1034935"/>
            <a:ext cx="4821382" cy="1379913"/>
          </a:xfrm>
          <a:prstGeom prst="rect">
            <a:avLst/>
          </a:prstGeom>
          <a:noFill/>
          <a:ln/>
        </p:spPr>
        <p:txBody>
          <a:bodyPr wrap="square" rtlCol="0" anchor="ctr"/>
          <a:lstStyle/>
          <a:p>
            <a:pPr algn="l" indent="0" marL="0">
              <a:buNone/>
            </a:pPr>
            <a:r>
              <a:rPr lang="en-US" sz="2200" b="1" dirty="0">
                <a:solidFill>
                  <a:srgbClr val="000000"/>
                </a:solidFill>
              </a:rPr>
              <a:t>Должны ли учащиеся иметь право выбирать, в какую школу идти?</a:t>
            </a:r>
            <a:endParaRPr lang="en-US" sz="2200" dirty="0"/>
          </a:p>
        </p:txBody>
      </p:sp>
      <p:sp>
        <p:nvSpPr>
          <p:cNvPr id="5" name="Text 1"/>
          <p:cNvSpPr/>
          <p:nvPr/>
        </p:nvSpPr>
        <p:spPr>
          <a:xfrm>
            <a:off x="7065818" y="2414847"/>
            <a:ext cx="4821382" cy="2676698"/>
          </a:xfrm>
          <a:prstGeom prst="rect">
            <a:avLst/>
          </a:prstGeom>
          <a:noFill/>
          <a:ln/>
        </p:spPr>
        <p:txBody>
          <a:bodyPr wrap="square" rtlCol="0" anchor="ctr"/>
          <a:lstStyle/>
          <a:p>
            <a:pPr algn="l" indent="0" marL="0">
              <a:buNone/>
            </a:pPr>
            <a:r>
              <a:rPr lang="en-US" sz="1400" dirty="0">
                <a:solidFill>
                  <a:srgbClr val="000000"/>
                </a:solidFill>
              </a:rPr>
              <a:t>В данной презентации мы рассмотрим вопрос о праве учащихся выбирать школу. Обсудим аргументы за и против такой возможности, а также влияние права выбора на качество образования, социальное взаимодействие и психологическое состояние учеников. Кроме того, рассмотрим международный опыт, успешные и неудачные практики, роль родителей и государства, а также альтернативные формы образования и перспективы развития системы.</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415636" y="619298"/>
            <a:ext cx="9975273" cy="581891"/>
          </a:xfrm>
          <a:prstGeom prst="rect">
            <a:avLst/>
          </a:prstGeom>
          <a:noFill/>
          <a:ln/>
        </p:spPr>
        <p:txBody>
          <a:bodyPr wrap="square" rtlCol="0" anchor="ctr"/>
          <a:lstStyle/>
          <a:p>
            <a:pPr algn="l" indent="0" marL="0">
              <a:buNone/>
            </a:pPr>
            <a:r>
              <a:rPr lang="en-US" sz="2200" b="1" dirty="0">
                <a:solidFill>
                  <a:srgbClr val="000000"/>
                </a:solidFill>
              </a:rPr>
              <a:t>Примеры неудачных практик</a:t>
            </a:r>
            <a:endParaRPr lang="en-US" sz="2200" dirty="0"/>
          </a:p>
        </p:txBody>
      </p:sp>
      <p:sp>
        <p:nvSpPr>
          <p:cNvPr id="4" name="Text 1"/>
          <p:cNvSpPr/>
          <p:nvPr/>
        </p:nvSpPr>
        <p:spPr>
          <a:xfrm>
            <a:off x="415636" y="1866207"/>
            <a:ext cx="3325091" cy="1679171"/>
          </a:xfrm>
          <a:prstGeom prst="rect">
            <a:avLst/>
          </a:prstGeom>
          <a:noFill/>
          <a:ln/>
        </p:spPr>
        <p:txBody>
          <a:bodyPr wrap="square" rtlCol="0" anchor="ctr"/>
          <a:lstStyle/>
          <a:p>
            <a:pPr algn="l" indent="0" marL="0">
              <a:buNone/>
            </a:pPr>
            <a:r>
              <a:rPr lang="en-US" sz="1400" dirty="0">
                <a:solidFill>
                  <a:srgbClr val="000000"/>
                </a:solidFill>
              </a:rPr>
              <a:t>В некоторых школах существует практика распределения учеников по классам без учёта их предпочтений, что приводит к психологическому дискомфорту и снижению мотивации.</a:t>
            </a:r>
            <a:endParaRPr lang="en-US" sz="1400" dirty="0"/>
          </a:p>
        </p:txBody>
      </p:sp>
      <p:sp>
        <p:nvSpPr>
          <p:cNvPr id="5" name="Text 2"/>
          <p:cNvSpPr/>
          <p:nvPr/>
        </p:nvSpPr>
        <p:spPr>
          <a:xfrm>
            <a:off x="4572000" y="1866207"/>
            <a:ext cx="3325091" cy="2177935"/>
          </a:xfrm>
          <a:prstGeom prst="rect">
            <a:avLst/>
          </a:prstGeom>
          <a:noFill/>
          <a:ln/>
        </p:spPr>
        <p:txBody>
          <a:bodyPr wrap="square" rtlCol="0" anchor="ctr"/>
          <a:lstStyle/>
          <a:p>
            <a:pPr algn="l" indent="0" marL="0">
              <a:buNone/>
            </a:pPr>
            <a:r>
              <a:rPr lang="en-US" sz="1400" dirty="0">
                <a:solidFill>
                  <a:srgbClr val="000000"/>
                </a:solidFill>
              </a:rPr>
              <a:t>Кроме того, в ряде случаев наблюдается отсутствие индивидуального подхода к выбору образовательной траектории, что ограничивает возможности учеников развиваться в интересующей их сфере.</a:t>
            </a:r>
            <a:endParaRPr lang="en-US" sz="1400" dirty="0"/>
          </a:p>
        </p:txBody>
      </p:sp>
      <p:sp>
        <p:nvSpPr>
          <p:cNvPr id="6" name="Text 3"/>
          <p:cNvSpPr/>
          <p:nvPr/>
        </p:nvSpPr>
        <p:spPr>
          <a:xfrm>
            <a:off x="8728364" y="1866207"/>
            <a:ext cx="3325091" cy="931025"/>
          </a:xfrm>
          <a:prstGeom prst="rect">
            <a:avLst/>
          </a:prstGeom>
          <a:noFill/>
          <a:ln/>
        </p:spPr>
        <p:txBody>
          <a:bodyPr wrap="square" rtlCol="0" anchor="ctr"/>
          <a:lstStyle/>
          <a:p>
            <a:pPr algn="l" indent="0" marL="0">
              <a:buNone/>
            </a:pPr>
            <a:r>
              <a:rPr lang="en-US" sz="1400" dirty="0">
                <a:solidFill>
                  <a:srgbClr val="000000"/>
                </a:solidFill>
              </a:rPr>
              <a:t>Это также может приводить к снижению качества образования и недовольству учащихся.</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228600" y="523702"/>
            <a:ext cx="4680065" cy="6051665"/>
          </a:xfrm>
          <a:prstGeom prst="rect">
            <a:avLst/>
          </a:prstGeom>
        </p:spPr>
      </p:pic>
      <p:sp>
        <p:nvSpPr>
          <p:cNvPr id="4" name="Text 0"/>
          <p:cNvSpPr/>
          <p:nvPr/>
        </p:nvSpPr>
        <p:spPr>
          <a:xfrm>
            <a:off x="5818909" y="868680"/>
            <a:ext cx="5818909" cy="581891"/>
          </a:xfrm>
          <a:prstGeom prst="rect">
            <a:avLst/>
          </a:prstGeom>
          <a:noFill/>
          <a:ln/>
        </p:spPr>
        <p:txBody>
          <a:bodyPr wrap="square" rtlCol="0" anchor="ctr"/>
          <a:lstStyle/>
          <a:p>
            <a:pPr algn="l" indent="0" marL="0">
              <a:buNone/>
            </a:pPr>
            <a:r>
              <a:rPr lang="en-US" sz="2200" b="1" dirty="0">
                <a:solidFill>
                  <a:srgbClr val="000000"/>
                </a:solidFill>
              </a:rPr>
              <a:t>Роль родителей в выборе школы</a:t>
            </a:r>
            <a:endParaRPr lang="en-US" sz="2200" dirty="0"/>
          </a:p>
        </p:txBody>
      </p:sp>
      <p:sp>
        <p:nvSpPr>
          <p:cNvPr id="5" name="Text 1"/>
          <p:cNvSpPr/>
          <p:nvPr/>
        </p:nvSpPr>
        <p:spPr>
          <a:xfrm>
            <a:off x="5818909" y="1866207"/>
            <a:ext cx="5818909" cy="1928553"/>
          </a:xfrm>
          <a:prstGeom prst="rect">
            <a:avLst/>
          </a:prstGeom>
          <a:noFill/>
          <a:ln/>
        </p:spPr>
        <p:txBody>
          <a:bodyPr wrap="square" rtlCol="0" anchor="ctr"/>
          <a:lstStyle/>
          <a:p>
            <a:pPr algn="l" indent="0" marL="0">
              <a:buNone/>
            </a:pPr>
            <a:r>
              <a:rPr lang="en-US" sz="1400" dirty="0">
                <a:solidFill>
                  <a:srgbClr val="000000"/>
                </a:solidFill>
              </a:rPr>
              <a:t>Родители играют ключевую роль в выборе школы для своего ребёнка, так как именно они определяют образовательное учреждение на основе своих представлений о качестве образования и условиях обучения. Их мнение и предпочтения могут существенно влиять на будущее ребёнка, поэтому важно учитывать их интересы и ожидания при обсуждении вопроса о праве учащихся выбирать школу.</a:t>
            </a:r>
            <a:endParaRPr lang="en-US" sz="1400" dirty="0"/>
          </a:p>
        </p:txBody>
      </p:sp>
      <p:sp>
        <p:nvSpPr>
          <p:cNvPr id="6" name="Text 2"/>
          <p:cNvSpPr/>
          <p:nvPr/>
        </p:nvSpPr>
        <p:spPr>
          <a:xfrm>
            <a:off x="5818909" y="3794760"/>
            <a:ext cx="5818909" cy="931025"/>
          </a:xfrm>
          <a:prstGeom prst="rect">
            <a:avLst/>
          </a:prstGeom>
          <a:noFill/>
          <a:ln/>
        </p:spPr>
        <p:txBody>
          <a:bodyPr wrap="square" rtlCol="0" anchor="ctr"/>
          <a:lstStyle/>
          <a:p>
            <a:pPr algn="l" indent="0" marL="0">
              <a:buNone/>
            </a:pPr>
            <a:r>
              <a:rPr lang="en-US" sz="1400" dirty="0">
                <a:solidFill>
                  <a:srgbClr val="000000"/>
                </a:solidFill>
              </a:rPr>
              <a:t>Родители стремятся обеспечить наилучшие условия для развития и образования своих детей, что делает их активным участником в процессе выбора образовательного учреждения.</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1454727" y="536171"/>
            <a:ext cx="9975273" cy="581891"/>
          </a:xfrm>
          <a:prstGeom prst="rect">
            <a:avLst/>
          </a:prstGeom>
          <a:noFill/>
          <a:ln/>
        </p:spPr>
        <p:txBody>
          <a:bodyPr wrap="square" rtlCol="0" anchor="ctr"/>
          <a:lstStyle/>
          <a:p>
            <a:pPr algn="l" indent="0" marL="0">
              <a:buNone/>
            </a:pPr>
            <a:r>
              <a:rPr lang="en-US" sz="2200" b="1" dirty="0">
                <a:solidFill>
                  <a:srgbClr val="000000"/>
                </a:solidFill>
              </a:rPr>
              <a:t>Роль государства в обеспечении выбора</a:t>
            </a:r>
            <a:endParaRPr lang="en-US" sz="2200" dirty="0"/>
          </a:p>
        </p:txBody>
      </p:sp>
      <p:sp>
        <p:nvSpPr>
          <p:cNvPr id="4" name="Text 1"/>
          <p:cNvSpPr/>
          <p:nvPr/>
        </p:nvSpPr>
        <p:spPr>
          <a:xfrm>
            <a:off x="1454727" y="1866207"/>
            <a:ext cx="9975273" cy="1429789"/>
          </a:xfrm>
          <a:prstGeom prst="rect">
            <a:avLst/>
          </a:prstGeom>
          <a:noFill/>
          <a:ln/>
        </p:spPr>
        <p:txBody>
          <a:bodyPr wrap="square" rtlCol="0" anchor="ctr"/>
          <a:lstStyle/>
          <a:p>
            <a:pPr algn="l" indent="0" marL="0">
              <a:buNone/>
            </a:pPr>
            <a:r>
              <a:rPr lang="en-US" sz="1400" dirty="0">
                <a:solidFill>
                  <a:srgbClr val="000000"/>
                </a:solidFill>
              </a:rPr>
              <a:t>Государство обеспечивает право учащихся на выбор школы через создание условий для доступности различных образовательных учреждений, гарантируя равные возможности для всех граждан, независимо от их социального статуса или места проживания. Оно также разрабатывает и внедряет стандарты качества образования, контролирует их соблюдение в разных школах, что способствует сохранению высокого уровня образовательного процесса при выборе учебного заведения.</a:t>
            </a:r>
            <a:endParaRPr lang="en-US" sz="1400" dirty="0"/>
          </a:p>
        </p:txBody>
      </p:sp>
      <p:sp>
        <p:nvSpPr>
          <p:cNvPr id="5" name="Text 2"/>
          <p:cNvSpPr/>
          <p:nvPr/>
        </p:nvSpPr>
        <p:spPr>
          <a:xfrm>
            <a:off x="1454727" y="3295996"/>
            <a:ext cx="9975273" cy="681644"/>
          </a:xfrm>
          <a:prstGeom prst="rect">
            <a:avLst/>
          </a:prstGeom>
          <a:noFill/>
          <a:ln/>
        </p:spPr>
        <p:txBody>
          <a:bodyPr wrap="square" rtlCol="0" anchor="ctr"/>
          <a:lstStyle/>
          <a:p>
            <a:pPr algn="l" indent="0" marL="0">
              <a:buNone/>
            </a:pPr>
            <a:r>
              <a:rPr lang="en-US" sz="1400" dirty="0">
                <a:solidFill>
                  <a:srgbClr val="000000"/>
                </a:solidFill>
              </a:rPr>
              <a:t>Кроме того, государство создаёт механизмы защиты прав учащихся и их семей в процессе выбора школы, обеспечивая прозрачность и справедливость процедуры.</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582891" y="415636"/>
            <a:ext cx="3308465" cy="6026727"/>
          </a:xfrm>
          <a:prstGeom prst="rect">
            <a:avLst/>
          </a:prstGeom>
        </p:spPr>
      </p:pic>
      <p:sp>
        <p:nvSpPr>
          <p:cNvPr id="4" name="Text 0"/>
          <p:cNvSpPr/>
          <p:nvPr/>
        </p:nvSpPr>
        <p:spPr>
          <a:xfrm>
            <a:off x="831273" y="868680"/>
            <a:ext cx="5818909" cy="581891"/>
          </a:xfrm>
          <a:prstGeom prst="rect">
            <a:avLst/>
          </a:prstGeom>
          <a:noFill/>
          <a:ln/>
        </p:spPr>
        <p:txBody>
          <a:bodyPr wrap="square" rtlCol="0" anchor="ctr"/>
          <a:lstStyle/>
          <a:p>
            <a:pPr algn="l" indent="0" marL="0">
              <a:buNone/>
            </a:pPr>
            <a:r>
              <a:rPr lang="en-US" sz="2200" b="1" dirty="0">
                <a:solidFill>
                  <a:srgbClr val="000000"/>
                </a:solidFill>
              </a:rPr>
              <a:t>Альтернативные формы образования</a:t>
            </a:r>
            <a:endParaRPr lang="en-US" sz="2200" dirty="0"/>
          </a:p>
        </p:txBody>
      </p:sp>
      <p:sp>
        <p:nvSpPr>
          <p:cNvPr id="5" name="Text 1"/>
          <p:cNvSpPr/>
          <p:nvPr/>
        </p:nvSpPr>
        <p:spPr>
          <a:xfrm>
            <a:off x="831273" y="1866207"/>
            <a:ext cx="5818909" cy="1180407"/>
          </a:xfrm>
          <a:prstGeom prst="rect">
            <a:avLst/>
          </a:prstGeom>
          <a:noFill/>
          <a:ln/>
        </p:spPr>
        <p:txBody>
          <a:bodyPr wrap="square" rtlCol="0" anchor="ctr"/>
          <a:lstStyle/>
          <a:p>
            <a:pPr algn="l" indent="0" marL="0">
              <a:buNone/>
            </a:pPr>
            <a:r>
              <a:rPr lang="en-US" sz="1400" dirty="0">
                <a:solidFill>
                  <a:srgbClr val="000000"/>
                </a:solidFill>
              </a:rPr>
              <a:t>Альтернативные формы образования включают в себя домашнее обучение, частные школы, онлайн-платформы и специализированные учебные заведения, которые предлагают уникальные методики и подходы к обучению.</a:t>
            </a:r>
            <a:endParaRPr lang="en-US" sz="1400" dirty="0"/>
          </a:p>
        </p:txBody>
      </p:sp>
      <p:sp>
        <p:nvSpPr>
          <p:cNvPr id="6" name="Text 2"/>
          <p:cNvSpPr/>
          <p:nvPr/>
        </p:nvSpPr>
        <p:spPr>
          <a:xfrm>
            <a:off x="831273" y="3046615"/>
            <a:ext cx="5818909" cy="1180407"/>
          </a:xfrm>
          <a:prstGeom prst="rect">
            <a:avLst/>
          </a:prstGeom>
          <a:noFill/>
          <a:ln/>
        </p:spPr>
        <p:txBody>
          <a:bodyPr wrap="square" rtlCol="0" anchor="ctr"/>
          <a:lstStyle/>
          <a:p>
            <a:pPr algn="l" indent="0" marL="0">
              <a:buNone/>
            </a:pPr>
            <a:r>
              <a:rPr lang="en-US" sz="1400" dirty="0">
                <a:solidFill>
                  <a:srgbClr val="000000"/>
                </a:solidFill>
              </a:rPr>
              <a:t>Эти формы предоставляют учащимся возможность выбора в соответствии с их индивидуальными потребностями и интересами, что способствует более глубокому усвоению знаний и развитию личностных качеств.</a:t>
            </a:r>
            <a:endParaRPr lang="en-US" sz="1400" dirty="0"/>
          </a:p>
        </p:txBody>
      </p:sp>
      <p:sp>
        <p:nvSpPr>
          <p:cNvPr id="7" name="Text 3"/>
          <p:cNvSpPr/>
          <p:nvPr/>
        </p:nvSpPr>
        <p:spPr>
          <a:xfrm>
            <a:off x="831273" y="4227022"/>
            <a:ext cx="5818909" cy="931025"/>
          </a:xfrm>
          <a:prstGeom prst="rect">
            <a:avLst/>
          </a:prstGeom>
          <a:noFill/>
          <a:ln/>
        </p:spPr>
        <p:txBody>
          <a:bodyPr wrap="square" rtlCol="0" anchor="ctr"/>
          <a:lstStyle/>
          <a:p>
            <a:pPr algn="l" indent="0" marL="0">
              <a:buNone/>
            </a:pPr>
            <a:r>
              <a:rPr lang="en-US" sz="1400" dirty="0">
                <a:solidFill>
                  <a:srgbClr val="000000"/>
                </a:solidFill>
              </a:rPr>
              <a:t>Выбор альтернативной формы образования может стать важным шагом на пути к самореализации и профессиональному самоопределению каждого ученика.</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1454727" y="536171"/>
            <a:ext cx="9975273" cy="581891"/>
          </a:xfrm>
          <a:prstGeom prst="rect">
            <a:avLst/>
          </a:prstGeom>
          <a:noFill/>
          <a:ln/>
        </p:spPr>
        <p:txBody>
          <a:bodyPr wrap="square" rtlCol="0" anchor="ctr"/>
          <a:lstStyle/>
          <a:p>
            <a:pPr algn="l" indent="0" marL="0">
              <a:buNone/>
            </a:pPr>
            <a:r>
              <a:rPr lang="en-US" sz="2200" b="1" dirty="0">
                <a:solidFill>
                  <a:srgbClr val="000000"/>
                </a:solidFill>
              </a:rPr>
              <a:t>Перспективы развития системы образования</a:t>
            </a:r>
            <a:endParaRPr lang="en-US" sz="2200" dirty="0"/>
          </a:p>
        </p:txBody>
      </p:sp>
      <p:sp>
        <p:nvSpPr>
          <p:cNvPr id="4" name="Text 1"/>
          <p:cNvSpPr/>
          <p:nvPr/>
        </p:nvSpPr>
        <p:spPr>
          <a:xfrm>
            <a:off x="1454727" y="1866207"/>
            <a:ext cx="9975273" cy="1180407"/>
          </a:xfrm>
          <a:prstGeom prst="rect">
            <a:avLst/>
          </a:prstGeom>
          <a:noFill/>
          <a:ln/>
        </p:spPr>
        <p:txBody>
          <a:bodyPr wrap="square" rtlCol="0" anchor="ctr"/>
          <a:lstStyle/>
          <a:p>
            <a:pPr algn="l" indent="0" marL="0">
              <a:buNone/>
            </a:pPr>
            <a:r>
              <a:rPr lang="en-US" sz="1400" dirty="0">
                <a:solidFill>
                  <a:srgbClr val="000000"/>
                </a:solidFill>
              </a:rPr>
              <a:t>Система образования должна адаптироваться к меняющимся потребностям общества и экономики, предлагая разнообразные образовательные программы и форматы обучения. Внедрение гибких образовательных траекторий и развитие дистанционного обучения открывают новые возможности для самореализации учащихся и обеспечивают доступ к качественному образованию для всех слоёв населения.</a:t>
            </a:r>
            <a:endParaRPr lang="en-US" sz="1400" dirty="0"/>
          </a:p>
        </p:txBody>
      </p:sp>
      <p:sp>
        <p:nvSpPr>
          <p:cNvPr id="5" name="Text 2"/>
          <p:cNvSpPr/>
          <p:nvPr/>
        </p:nvSpPr>
        <p:spPr>
          <a:xfrm>
            <a:off x="1454727" y="3046615"/>
            <a:ext cx="9975273" cy="681644"/>
          </a:xfrm>
          <a:prstGeom prst="rect">
            <a:avLst/>
          </a:prstGeom>
          <a:noFill/>
          <a:ln/>
        </p:spPr>
        <p:txBody>
          <a:bodyPr wrap="square" rtlCol="0" anchor="ctr"/>
          <a:lstStyle/>
          <a:p>
            <a:pPr algn="l" indent="0" marL="0">
              <a:buNone/>
            </a:pPr>
            <a:r>
              <a:rPr lang="en-US" sz="1400" dirty="0">
                <a:solidFill>
                  <a:srgbClr val="000000"/>
                </a:solidFill>
              </a:rPr>
              <a:t>Перспективные модели образования должны учитывать индивидуальные особенности и интересы каждого ученика, способствуя его гармоничному развитию и успешной социализации.</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1246909" y="1866207"/>
            <a:ext cx="9975273" cy="781396"/>
          </a:xfrm>
          <a:prstGeom prst="rect">
            <a:avLst/>
          </a:prstGeom>
          <a:noFill/>
          <a:ln/>
        </p:spPr>
        <p:txBody>
          <a:bodyPr wrap="square" rtlCol="0" anchor="ctr"/>
          <a:lstStyle/>
          <a:p>
            <a:pPr algn="l" indent="0" marL="0">
              <a:buNone/>
            </a:pPr>
            <a:r>
              <a:rPr lang="en-US" sz="3200" b="1" dirty="0">
                <a:solidFill>
                  <a:srgbClr val="000000"/>
                </a:solidFill>
              </a:rPr>
              <a:t>Спасибо за внимание!</a:t>
            </a:r>
            <a:endParaRPr lang="en-US" sz="3200" dirty="0"/>
          </a:p>
        </p:txBody>
      </p:sp>
      <p:sp>
        <p:nvSpPr>
          <p:cNvPr id="4" name="Text 1"/>
          <p:cNvSpPr/>
          <p:nvPr/>
        </p:nvSpPr>
        <p:spPr>
          <a:xfrm>
            <a:off x="1246909" y="3113116"/>
            <a:ext cx="9975273" cy="1180407"/>
          </a:xfrm>
          <a:prstGeom prst="rect">
            <a:avLst/>
          </a:prstGeom>
          <a:noFill/>
          <a:ln/>
        </p:spPr>
        <p:txBody>
          <a:bodyPr wrap="square" rtlCol="0" anchor="ctr"/>
          <a:lstStyle/>
          <a:p>
            <a:pPr algn="l" indent="0" marL="0">
              <a:buNone/>
            </a:pPr>
            <a:r>
              <a:rPr lang="en-US" sz="1400" dirty="0">
                <a:solidFill>
                  <a:srgbClr val="000000"/>
                </a:solidFill>
              </a:rPr>
              <a:t>Спасибо за внимание. В этой презентации мы рассмотрели аргументы за и против права учащихся выбирать школу, а также обсудили влияние этого права на качество образования, социальное взаимодействие и психологическое состояние. Надеемся, что представленная информация будет полезна для дальнейшего изучения и обсуждения этой важной темы.</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1246909" y="203662"/>
            <a:ext cx="9975273" cy="581891"/>
          </a:xfrm>
          <a:prstGeom prst="rect">
            <a:avLst/>
          </a:prstGeom>
          <a:noFill/>
          <a:ln/>
        </p:spPr>
        <p:txBody>
          <a:bodyPr wrap="square" rtlCol="0" anchor="ctr"/>
          <a:lstStyle/>
          <a:p>
            <a:pPr algn="l" indent="0" marL="0">
              <a:buNone/>
            </a:pPr>
            <a:r>
              <a:rPr lang="en-US" sz="2200" b="1" dirty="0">
                <a:solidFill>
                  <a:srgbClr val="000000"/>
                </a:solidFill>
              </a:rPr>
              <a:t>Аргументы за право выбора</a:t>
            </a:r>
            <a:endParaRPr lang="en-US" sz="2200" dirty="0"/>
          </a:p>
        </p:txBody>
      </p:sp>
      <p:sp>
        <p:nvSpPr>
          <p:cNvPr id="4" name="Text 1"/>
          <p:cNvSpPr/>
          <p:nvPr/>
        </p:nvSpPr>
        <p:spPr>
          <a:xfrm>
            <a:off x="1246909" y="1450571"/>
            <a:ext cx="9144000" cy="931025"/>
          </a:xfrm>
          <a:prstGeom prst="rect">
            <a:avLst/>
          </a:prstGeom>
          <a:noFill/>
          <a:ln/>
        </p:spPr>
        <p:txBody>
          <a:bodyPr wrap="square" rtlCol="0" anchor="ctr"/>
          <a:lstStyle/>
          <a:p>
            <a:pPr algn="l" indent="0" marL="0">
              <a:buNone/>
            </a:pPr>
            <a:r>
              <a:rPr lang="en-US" sz="1400" dirty="0">
                <a:solidFill>
                  <a:srgbClr val="000000"/>
                </a:solidFill>
              </a:rPr>
              <a:t>Право выбора школы для учащихся способствует развитию их индивидуальности и самостоятельности, позволяя каждому найти образовательное учреждение, соответствующее его интересам и способностям.</a:t>
            </a:r>
            <a:endParaRPr lang="en-US" sz="1400" dirty="0"/>
          </a:p>
        </p:txBody>
      </p:sp>
      <p:sp>
        <p:nvSpPr>
          <p:cNvPr id="5" name="Text 2"/>
          <p:cNvSpPr/>
          <p:nvPr/>
        </p:nvSpPr>
        <p:spPr>
          <a:xfrm>
            <a:off x="1246909" y="3944389"/>
            <a:ext cx="4156364" cy="1180407"/>
          </a:xfrm>
          <a:prstGeom prst="rect">
            <a:avLst/>
          </a:prstGeom>
          <a:noFill/>
          <a:ln/>
        </p:spPr>
        <p:txBody>
          <a:bodyPr wrap="square" rtlCol="0" anchor="ctr"/>
          <a:lstStyle/>
          <a:p>
            <a:pPr algn="l" indent="0" marL="0">
              <a:buNone/>
            </a:pPr>
            <a:r>
              <a:rPr lang="en-US" sz="1400" dirty="0">
                <a:solidFill>
                  <a:srgbClr val="000000"/>
                </a:solidFill>
              </a:rPr>
              <a:t>Такой подход учитывает разнообразие образовательных потребностей и стилей обучения, что может повысить мотивацию и качество образования.</a:t>
            </a:r>
            <a:endParaRPr lang="en-US" sz="1400" dirty="0"/>
          </a:p>
        </p:txBody>
      </p:sp>
      <p:sp>
        <p:nvSpPr>
          <p:cNvPr id="6" name="Text 3"/>
          <p:cNvSpPr/>
          <p:nvPr/>
        </p:nvSpPr>
        <p:spPr>
          <a:xfrm>
            <a:off x="7065818" y="3944389"/>
            <a:ext cx="4156364" cy="1180407"/>
          </a:xfrm>
          <a:prstGeom prst="rect">
            <a:avLst/>
          </a:prstGeom>
          <a:noFill/>
          <a:ln/>
        </p:spPr>
        <p:txBody>
          <a:bodyPr wrap="square" rtlCol="0" anchor="ctr"/>
          <a:lstStyle/>
          <a:p>
            <a:pPr algn="l" indent="0" marL="0">
              <a:buNone/>
            </a:pPr>
            <a:r>
              <a:rPr lang="en-US" sz="1400" dirty="0">
                <a:solidFill>
                  <a:srgbClr val="000000"/>
                </a:solidFill>
              </a:rPr>
              <a:t>Предоставление этого права также способствует формированию у учащихся навыков принятия решений и ответственности за свой выбор.</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228600" y="523702"/>
            <a:ext cx="4680065" cy="6051665"/>
          </a:xfrm>
          <a:prstGeom prst="rect">
            <a:avLst/>
          </a:prstGeom>
        </p:spPr>
      </p:pic>
      <p:sp>
        <p:nvSpPr>
          <p:cNvPr id="4" name="Text 0"/>
          <p:cNvSpPr/>
          <p:nvPr/>
        </p:nvSpPr>
        <p:spPr>
          <a:xfrm>
            <a:off x="5818909" y="868680"/>
            <a:ext cx="5818909" cy="581891"/>
          </a:xfrm>
          <a:prstGeom prst="rect">
            <a:avLst/>
          </a:prstGeom>
          <a:noFill/>
          <a:ln/>
        </p:spPr>
        <p:txBody>
          <a:bodyPr wrap="square" rtlCol="0" anchor="ctr"/>
          <a:lstStyle/>
          <a:p>
            <a:pPr algn="l" indent="0" marL="0">
              <a:buNone/>
            </a:pPr>
            <a:r>
              <a:rPr lang="en-US" sz="2200" b="1" dirty="0">
                <a:solidFill>
                  <a:srgbClr val="000000"/>
                </a:solidFill>
              </a:rPr>
              <a:t>Аргументы против права выбора</a:t>
            </a:r>
            <a:endParaRPr lang="en-US" sz="2200" dirty="0"/>
          </a:p>
        </p:txBody>
      </p:sp>
      <p:sp>
        <p:nvSpPr>
          <p:cNvPr id="5" name="Text 1"/>
          <p:cNvSpPr/>
          <p:nvPr/>
        </p:nvSpPr>
        <p:spPr>
          <a:xfrm>
            <a:off x="5818909" y="1866207"/>
            <a:ext cx="5818909" cy="2177935"/>
          </a:xfrm>
          <a:prstGeom prst="rect">
            <a:avLst/>
          </a:prstGeom>
          <a:noFill/>
          <a:ln/>
        </p:spPr>
        <p:txBody>
          <a:bodyPr wrap="square" rtlCol="0" anchor="ctr"/>
          <a:lstStyle/>
          <a:p>
            <a:pPr algn="l" indent="0" marL="0">
              <a:buNone/>
            </a:pPr>
            <a:r>
              <a:rPr lang="en-US" sz="1400" dirty="0">
                <a:solidFill>
                  <a:srgbClr val="000000"/>
                </a:solidFill>
              </a:rPr>
              <a:t>Аргументы против права выбора заключаются в том, что свобода выбора может привести к неравномерному распределению учащихся по школам, где более престижные учреждения рискуют стать переполненными, а менее популярные — испытывать острый дефицит, что может усугубить социальное неравенство и снизить качество образования в некоторых школах из-за недостаточного финансирования и ресурсов.</a:t>
            </a:r>
            <a:endParaRPr lang="en-US" sz="1400" dirty="0"/>
          </a:p>
        </p:txBody>
      </p:sp>
      <p:sp>
        <p:nvSpPr>
          <p:cNvPr id="6" name="Text 2"/>
          <p:cNvSpPr/>
          <p:nvPr/>
        </p:nvSpPr>
        <p:spPr>
          <a:xfrm>
            <a:off x="5818909" y="4044142"/>
            <a:ext cx="5818909" cy="1180407"/>
          </a:xfrm>
          <a:prstGeom prst="rect">
            <a:avLst/>
          </a:prstGeom>
          <a:noFill/>
          <a:ln/>
        </p:spPr>
        <p:txBody>
          <a:bodyPr wrap="square" rtlCol="0" anchor="ctr"/>
          <a:lstStyle/>
          <a:p>
            <a:pPr algn="l" indent="0" marL="0">
              <a:buNone/>
            </a:pPr>
            <a:r>
              <a:rPr lang="en-US" sz="1400" dirty="0">
                <a:solidFill>
                  <a:srgbClr val="000000"/>
                </a:solidFill>
              </a:rPr>
              <a:t>Кроме того, право выбора может усложнить процесс формирования сбалансированных классов и снизить эффективность координации учебных программ между различными школами.</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1454727" y="203662"/>
            <a:ext cx="9975273" cy="581891"/>
          </a:xfrm>
          <a:prstGeom prst="rect">
            <a:avLst/>
          </a:prstGeom>
          <a:noFill/>
          <a:ln/>
        </p:spPr>
        <p:txBody>
          <a:bodyPr wrap="square" rtlCol="0" anchor="ctr"/>
          <a:lstStyle/>
          <a:p>
            <a:pPr algn="l" indent="0" marL="0">
              <a:buNone/>
            </a:pPr>
            <a:r>
              <a:rPr lang="en-US" sz="2200" b="1" dirty="0">
                <a:solidFill>
                  <a:srgbClr val="000000"/>
                </a:solidFill>
              </a:rPr>
              <a:t>Система образования и право выбора</a:t>
            </a:r>
            <a:endParaRPr lang="en-US" sz="2200" dirty="0"/>
          </a:p>
        </p:txBody>
      </p:sp>
      <p:sp>
        <p:nvSpPr>
          <p:cNvPr id="4" name="Text 1"/>
          <p:cNvSpPr/>
          <p:nvPr/>
        </p:nvSpPr>
        <p:spPr>
          <a:xfrm>
            <a:off x="1454727" y="1450571"/>
            <a:ext cx="6650182" cy="931025"/>
          </a:xfrm>
          <a:prstGeom prst="rect">
            <a:avLst/>
          </a:prstGeom>
          <a:noFill/>
          <a:ln/>
        </p:spPr>
        <p:txBody>
          <a:bodyPr wrap="square" rtlCol="0" anchor="ctr"/>
          <a:lstStyle/>
          <a:p>
            <a:pPr algn="l" indent="0" marL="0">
              <a:buNone/>
            </a:pPr>
            <a:r>
              <a:rPr lang="en-US" sz="1400" dirty="0">
                <a:solidFill>
                  <a:srgbClr val="000000"/>
                </a:solidFill>
              </a:rPr>
              <a:t>Система образования должна предоставлять учащимся возможность выбора образовательного учреждения, соответствующего их интересам и способностям.</a:t>
            </a:r>
            <a:endParaRPr lang="en-US" sz="1400" dirty="0"/>
          </a:p>
        </p:txBody>
      </p:sp>
      <p:sp>
        <p:nvSpPr>
          <p:cNvPr id="5" name="Text 2"/>
          <p:cNvSpPr/>
          <p:nvPr/>
        </p:nvSpPr>
        <p:spPr>
          <a:xfrm>
            <a:off x="1454727" y="2697480"/>
            <a:ext cx="6650182" cy="931025"/>
          </a:xfrm>
          <a:prstGeom prst="rect">
            <a:avLst/>
          </a:prstGeom>
          <a:noFill/>
          <a:ln/>
        </p:spPr>
        <p:txBody>
          <a:bodyPr wrap="square" rtlCol="0" anchor="ctr"/>
          <a:lstStyle/>
          <a:p>
            <a:pPr algn="l" indent="0" marL="0">
              <a:buNone/>
            </a:pPr>
            <a:r>
              <a:rPr lang="en-US" sz="1400" dirty="0">
                <a:solidFill>
                  <a:srgbClr val="000000"/>
                </a:solidFill>
              </a:rPr>
              <a:t>Это право способствует развитию индивидуальности и мотивации к обучению, позволяя каждому ученику найти наиболее подходящий для него формат получения знаний.</a:t>
            </a:r>
            <a:endParaRPr lang="en-US" sz="1400" dirty="0"/>
          </a:p>
        </p:txBody>
      </p:sp>
      <p:sp>
        <p:nvSpPr>
          <p:cNvPr id="6" name="Text 3"/>
          <p:cNvSpPr/>
          <p:nvPr/>
        </p:nvSpPr>
        <p:spPr>
          <a:xfrm>
            <a:off x="1454727" y="3628505"/>
            <a:ext cx="6650182" cy="931025"/>
          </a:xfrm>
          <a:prstGeom prst="rect">
            <a:avLst/>
          </a:prstGeom>
          <a:noFill/>
          <a:ln/>
        </p:spPr>
        <p:txBody>
          <a:bodyPr wrap="square" rtlCol="0" anchor="ctr"/>
          <a:lstStyle/>
          <a:p>
            <a:pPr algn="l" indent="0" marL="0">
              <a:buNone/>
            </a:pPr>
            <a:r>
              <a:rPr lang="en-US" sz="1400" dirty="0">
                <a:solidFill>
                  <a:srgbClr val="000000"/>
                </a:solidFill>
              </a:rPr>
              <a:t>Возможность выбора школы также способствует здоровой конкуренции между учебными заведениями, что может повысить общий уровень образования.</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582891" y="415636"/>
            <a:ext cx="3308465" cy="6026727"/>
          </a:xfrm>
          <a:prstGeom prst="rect">
            <a:avLst/>
          </a:prstGeom>
        </p:spPr>
      </p:pic>
      <p:sp>
        <p:nvSpPr>
          <p:cNvPr id="4" name="Text 0"/>
          <p:cNvSpPr/>
          <p:nvPr/>
        </p:nvSpPr>
        <p:spPr>
          <a:xfrm>
            <a:off x="831273" y="868680"/>
            <a:ext cx="5818909" cy="980902"/>
          </a:xfrm>
          <a:prstGeom prst="rect">
            <a:avLst/>
          </a:prstGeom>
          <a:noFill/>
          <a:ln/>
        </p:spPr>
        <p:txBody>
          <a:bodyPr wrap="square" rtlCol="0" anchor="ctr"/>
          <a:lstStyle/>
          <a:p>
            <a:pPr algn="l" indent="0" marL="0">
              <a:buNone/>
            </a:pPr>
            <a:r>
              <a:rPr lang="en-US" sz="2200" b="1" dirty="0">
                <a:solidFill>
                  <a:srgbClr val="000000"/>
                </a:solidFill>
              </a:rPr>
              <a:t>Влияние права выбора на качество образования</a:t>
            </a:r>
            <a:endParaRPr lang="en-US" sz="2200" dirty="0"/>
          </a:p>
        </p:txBody>
      </p:sp>
      <p:sp>
        <p:nvSpPr>
          <p:cNvPr id="5" name="Text 1"/>
          <p:cNvSpPr/>
          <p:nvPr/>
        </p:nvSpPr>
        <p:spPr>
          <a:xfrm>
            <a:off x="831273" y="1866207"/>
            <a:ext cx="5818909" cy="1180407"/>
          </a:xfrm>
          <a:prstGeom prst="rect">
            <a:avLst/>
          </a:prstGeom>
          <a:noFill/>
          <a:ln/>
        </p:spPr>
        <p:txBody>
          <a:bodyPr wrap="square" rtlCol="0" anchor="ctr"/>
          <a:lstStyle/>
          <a:p>
            <a:pPr algn="l" indent="0" marL="0">
              <a:buNone/>
            </a:pPr>
            <a:r>
              <a:rPr lang="en-US" sz="1400" dirty="0">
                <a:solidFill>
                  <a:srgbClr val="000000"/>
                </a:solidFill>
              </a:rPr>
              <a:t>Право выбора школы учащимися способствует повышению их мотивации и удовлетворённости образовательным процессом, что в свою очередь может положительно сказаться на их академических достижениях и развитии социальных навыков.</a:t>
            </a:r>
            <a:endParaRPr lang="en-US" sz="1400" dirty="0"/>
          </a:p>
        </p:txBody>
      </p:sp>
      <p:sp>
        <p:nvSpPr>
          <p:cNvPr id="6" name="Text 2"/>
          <p:cNvSpPr/>
          <p:nvPr/>
        </p:nvSpPr>
        <p:spPr>
          <a:xfrm>
            <a:off x="831273" y="3046615"/>
            <a:ext cx="5818909" cy="1180407"/>
          </a:xfrm>
          <a:prstGeom prst="rect">
            <a:avLst/>
          </a:prstGeom>
          <a:noFill/>
          <a:ln/>
        </p:spPr>
        <p:txBody>
          <a:bodyPr wrap="square" rtlCol="0" anchor="ctr"/>
          <a:lstStyle/>
          <a:p>
            <a:pPr algn="l" indent="0" marL="0">
              <a:buNone/>
            </a:pPr>
            <a:r>
              <a:rPr lang="en-US" sz="1400" dirty="0">
                <a:solidFill>
                  <a:srgbClr val="000000"/>
                </a:solidFill>
              </a:rPr>
              <a:t>Возможность выбора позволяет учитывать индивидуальные образовательные потребности и интересы каждого ученика, что обеспечивает более качественное и персонализированное обучение.</a:t>
            </a:r>
            <a:endParaRPr lang="en-US" sz="1400" dirty="0"/>
          </a:p>
        </p:txBody>
      </p:sp>
      <p:sp>
        <p:nvSpPr>
          <p:cNvPr id="7" name="Text 3"/>
          <p:cNvSpPr/>
          <p:nvPr/>
        </p:nvSpPr>
        <p:spPr>
          <a:xfrm>
            <a:off x="831273" y="4227022"/>
            <a:ext cx="5818909" cy="931025"/>
          </a:xfrm>
          <a:prstGeom prst="rect">
            <a:avLst/>
          </a:prstGeom>
          <a:noFill/>
          <a:ln/>
        </p:spPr>
        <p:txBody>
          <a:bodyPr wrap="square" rtlCol="0" anchor="ctr"/>
          <a:lstStyle/>
          <a:p>
            <a:pPr algn="l" indent="0" marL="0">
              <a:buNone/>
            </a:pPr>
            <a:r>
              <a:rPr lang="en-US" sz="1400" dirty="0">
                <a:solidFill>
                  <a:srgbClr val="000000"/>
                </a:solidFill>
              </a:rPr>
              <a:t>Это право также способствует развитию ответственности у учащихся за свой образовательный путь и формированию навыков принятия решений.</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1246909" y="203662"/>
            <a:ext cx="9975273" cy="581891"/>
          </a:xfrm>
          <a:prstGeom prst="rect">
            <a:avLst/>
          </a:prstGeom>
          <a:noFill/>
          <a:ln/>
        </p:spPr>
        <p:txBody>
          <a:bodyPr wrap="square" rtlCol="0" anchor="ctr"/>
          <a:lstStyle/>
          <a:p>
            <a:pPr algn="l" indent="0" marL="0">
              <a:buNone/>
            </a:pPr>
            <a:r>
              <a:rPr lang="en-US" sz="2200" b="1" dirty="0">
                <a:solidFill>
                  <a:srgbClr val="000000"/>
                </a:solidFill>
              </a:rPr>
              <a:t>Влияние права выбора на социальное взаимодействие</a:t>
            </a:r>
            <a:endParaRPr lang="en-US" sz="2200" dirty="0"/>
          </a:p>
        </p:txBody>
      </p:sp>
      <p:sp>
        <p:nvSpPr>
          <p:cNvPr id="4" name="Text 1"/>
          <p:cNvSpPr/>
          <p:nvPr/>
        </p:nvSpPr>
        <p:spPr>
          <a:xfrm>
            <a:off x="1246909" y="1450571"/>
            <a:ext cx="9144000" cy="681644"/>
          </a:xfrm>
          <a:prstGeom prst="rect">
            <a:avLst/>
          </a:prstGeom>
          <a:noFill/>
          <a:ln/>
        </p:spPr>
        <p:txBody>
          <a:bodyPr wrap="square" rtlCol="0" anchor="ctr"/>
          <a:lstStyle/>
          <a:p>
            <a:pPr algn="l" indent="0" marL="0">
              <a:buNone/>
            </a:pPr>
            <a:r>
              <a:rPr lang="en-US" sz="1400" dirty="0">
                <a:solidFill>
                  <a:srgbClr val="000000"/>
                </a:solidFill>
              </a:rPr>
              <a:t>Право выбора школы учащимися способствует формированию у них чувства ответственности и самостоятельности, что положительно влияет на их социализацию.</a:t>
            </a:r>
            <a:endParaRPr lang="en-US" sz="1400" dirty="0"/>
          </a:p>
        </p:txBody>
      </p:sp>
      <p:sp>
        <p:nvSpPr>
          <p:cNvPr id="5" name="Text 2"/>
          <p:cNvSpPr/>
          <p:nvPr/>
        </p:nvSpPr>
        <p:spPr>
          <a:xfrm>
            <a:off x="1246909" y="3944389"/>
            <a:ext cx="4156364" cy="1928553"/>
          </a:xfrm>
          <a:prstGeom prst="rect">
            <a:avLst/>
          </a:prstGeom>
          <a:noFill/>
          <a:ln/>
        </p:spPr>
        <p:txBody>
          <a:bodyPr wrap="square" rtlCol="0" anchor="ctr"/>
          <a:lstStyle/>
          <a:p>
            <a:pPr algn="l" indent="0" marL="0">
              <a:buNone/>
            </a:pPr>
            <a:r>
              <a:rPr lang="en-US" sz="1400" dirty="0">
                <a:solidFill>
                  <a:srgbClr val="000000"/>
                </a:solidFill>
              </a:rPr>
              <a:t>Возможность выбора образовательного учреждения позволяет учитывать индивидуальные образовательные потребности и интересы детей, что способствует более эффективному обучению и гармоничному социальному взаимодействию.</a:t>
            </a:r>
            <a:endParaRPr lang="en-US" sz="1400" dirty="0"/>
          </a:p>
        </p:txBody>
      </p:sp>
      <p:sp>
        <p:nvSpPr>
          <p:cNvPr id="6" name="Text 3"/>
          <p:cNvSpPr/>
          <p:nvPr/>
        </p:nvSpPr>
        <p:spPr>
          <a:xfrm>
            <a:off x="7065818" y="3944389"/>
            <a:ext cx="4156364" cy="1180407"/>
          </a:xfrm>
          <a:prstGeom prst="rect">
            <a:avLst/>
          </a:prstGeom>
          <a:noFill/>
          <a:ln/>
        </p:spPr>
        <p:txBody>
          <a:bodyPr wrap="square" rtlCol="0" anchor="ctr"/>
          <a:lstStyle/>
          <a:p>
            <a:pPr algn="l" indent="0" marL="0">
              <a:buNone/>
            </a:pPr>
            <a:r>
              <a:rPr lang="en-US" sz="1400" dirty="0">
                <a:solidFill>
                  <a:srgbClr val="000000"/>
                </a:solidFill>
              </a:rPr>
              <a:t>Такой подход также развивает у школьников навыки принятия решений и критического мышления, необходимые для успешной адаптации в обществе.</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228600" y="523702"/>
            <a:ext cx="4680065" cy="6051665"/>
          </a:xfrm>
          <a:prstGeom prst="rect">
            <a:avLst/>
          </a:prstGeom>
        </p:spPr>
      </p:pic>
      <p:sp>
        <p:nvSpPr>
          <p:cNvPr id="4" name="Text 0"/>
          <p:cNvSpPr/>
          <p:nvPr/>
        </p:nvSpPr>
        <p:spPr>
          <a:xfrm>
            <a:off x="5818909" y="868680"/>
            <a:ext cx="5818909" cy="980902"/>
          </a:xfrm>
          <a:prstGeom prst="rect">
            <a:avLst/>
          </a:prstGeom>
          <a:noFill/>
          <a:ln/>
        </p:spPr>
        <p:txBody>
          <a:bodyPr wrap="square" rtlCol="0" anchor="ctr"/>
          <a:lstStyle/>
          <a:p>
            <a:pPr algn="l" indent="0" marL="0">
              <a:buNone/>
            </a:pPr>
            <a:r>
              <a:rPr lang="en-US" sz="2200" b="1" dirty="0">
                <a:solidFill>
                  <a:srgbClr val="000000"/>
                </a:solidFill>
              </a:rPr>
              <a:t>Влияние права выбора на психологическое состояние</a:t>
            </a:r>
            <a:endParaRPr lang="en-US" sz="2200" dirty="0"/>
          </a:p>
        </p:txBody>
      </p:sp>
      <p:sp>
        <p:nvSpPr>
          <p:cNvPr id="5" name="Text 1"/>
          <p:cNvSpPr/>
          <p:nvPr/>
        </p:nvSpPr>
        <p:spPr>
          <a:xfrm>
            <a:off x="5818909" y="1866207"/>
            <a:ext cx="5818909" cy="1180407"/>
          </a:xfrm>
          <a:prstGeom prst="rect">
            <a:avLst/>
          </a:prstGeom>
          <a:noFill/>
          <a:ln/>
        </p:spPr>
        <p:txBody>
          <a:bodyPr wrap="square" rtlCol="0" anchor="ctr"/>
          <a:lstStyle/>
          <a:p>
            <a:pPr algn="l" indent="0" marL="0">
              <a:buNone/>
            </a:pPr>
            <a:r>
              <a:rPr lang="en-US" sz="1400" dirty="0">
                <a:solidFill>
                  <a:srgbClr val="000000"/>
                </a:solidFill>
              </a:rPr>
              <a:t>Право выбора школы способствует повышению уровня удовлетворённости образовательным процессом у учащихся, что напрямую влияет на их психологическое состояние и мотивацию к обучению.</a:t>
            </a:r>
            <a:endParaRPr lang="en-US" sz="1400" dirty="0"/>
          </a:p>
        </p:txBody>
      </p:sp>
      <p:sp>
        <p:nvSpPr>
          <p:cNvPr id="6" name="Text 2"/>
          <p:cNvSpPr/>
          <p:nvPr/>
        </p:nvSpPr>
        <p:spPr>
          <a:xfrm>
            <a:off x="5818909" y="3528753"/>
            <a:ext cx="5818909" cy="1679171"/>
          </a:xfrm>
          <a:prstGeom prst="rect">
            <a:avLst/>
          </a:prstGeom>
          <a:noFill/>
          <a:ln/>
        </p:spPr>
        <p:txBody>
          <a:bodyPr wrap="square" rtlCol="0" anchor="ctr"/>
          <a:lstStyle/>
          <a:p>
            <a:pPr algn="l" indent="0" marL="0">
              <a:buNone/>
            </a:pPr>
            <a:r>
              <a:rPr lang="en-US" sz="1400" dirty="0">
                <a:solidFill>
                  <a:srgbClr val="000000"/>
                </a:solidFill>
              </a:rPr>
              <a:t>Возможность выбирать учебное заведение помогает учащимся чувствовать себя более уверенно и самостоятельно, что укрепляет их самооценку и способствует развитию социальных навыков. Такой подход создаёт благоприятную психологическую атмосферу, в которой дети могут более эффективно развиваться и адаптироваться в обществе.</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p:nvPr/>
        </p:nvSpPr>
        <p:spPr>
          <a:xfrm>
            <a:off x="415636" y="619298"/>
            <a:ext cx="9975273" cy="581891"/>
          </a:xfrm>
          <a:prstGeom prst="rect">
            <a:avLst/>
          </a:prstGeom>
          <a:noFill/>
          <a:ln/>
        </p:spPr>
        <p:txBody>
          <a:bodyPr wrap="square" rtlCol="0" anchor="ctr"/>
          <a:lstStyle/>
          <a:p>
            <a:pPr algn="l" indent="0" marL="0">
              <a:buNone/>
            </a:pPr>
            <a:r>
              <a:rPr lang="en-US" sz="2200" b="1" dirty="0">
                <a:solidFill>
                  <a:srgbClr val="000000"/>
                </a:solidFill>
              </a:rPr>
              <a:t>Опыт других стран</a:t>
            </a:r>
            <a:endParaRPr lang="en-US" sz="2200" dirty="0"/>
          </a:p>
        </p:txBody>
      </p:sp>
      <p:sp>
        <p:nvSpPr>
          <p:cNvPr id="4" name="Text 1"/>
          <p:cNvSpPr/>
          <p:nvPr/>
        </p:nvSpPr>
        <p:spPr>
          <a:xfrm>
            <a:off x="415636" y="1866207"/>
            <a:ext cx="3325091" cy="1928553"/>
          </a:xfrm>
          <a:prstGeom prst="rect">
            <a:avLst/>
          </a:prstGeom>
          <a:noFill/>
          <a:ln/>
        </p:spPr>
        <p:txBody>
          <a:bodyPr wrap="square" rtlCol="0" anchor="ctr"/>
          <a:lstStyle/>
          <a:p>
            <a:pPr algn="l" indent="0" marL="0">
              <a:buNone/>
            </a:pPr>
            <a:r>
              <a:rPr lang="en-US" sz="1400" dirty="0">
                <a:solidFill>
                  <a:srgbClr val="000000"/>
                </a:solidFill>
              </a:rPr>
              <a:t>В некоторых странах, таких как Финляндия, действует система, при которой учащиеся имеют возможность выбирать школу, но с учётом рекомендаций и направлений от образовательных учреждений.</a:t>
            </a:r>
            <a:endParaRPr lang="en-US" sz="1400" dirty="0"/>
          </a:p>
        </p:txBody>
      </p:sp>
      <p:sp>
        <p:nvSpPr>
          <p:cNvPr id="5" name="Text 2"/>
          <p:cNvSpPr/>
          <p:nvPr/>
        </p:nvSpPr>
        <p:spPr>
          <a:xfrm>
            <a:off x="4572000" y="1866207"/>
            <a:ext cx="3325091" cy="1679171"/>
          </a:xfrm>
          <a:prstGeom prst="rect">
            <a:avLst/>
          </a:prstGeom>
          <a:noFill/>
          <a:ln/>
        </p:spPr>
        <p:txBody>
          <a:bodyPr wrap="square" rtlCol="0" anchor="ctr"/>
          <a:lstStyle/>
          <a:p>
            <a:pPr algn="l" indent="0" marL="0">
              <a:buNone/>
            </a:pPr>
            <a:r>
              <a:rPr lang="en-US" sz="1400" dirty="0">
                <a:solidFill>
                  <a:srgbClr val="000000"/>
                </a:solidFill>
              </a:rPr>
              <a:t>В США родители и ученики активно участвуют в выборе школы, что способствует развитию конкуренции между учебными заведениями и повышению качества образования.</a:t>
            </a:r>
            <a:endParaRPr lang="en-US" sz="1400" dirty="0"/>
          </a:p>
        </p:txBody>
      </p:sp>
      <p:sp>
        <p:nvSpPr>
          <p:cNvPr id="6" name="Text 3"/>
          <p:cNvSpPr/>
          <p:nvPr/>
        </p:nvSpPr>
        <p:spPr>
          <a:xfrm>
            <a:off x="8728364" y="1866207"/>
            <a:ext cx="3325091" cy="1928553"/>
          </a:xfrm>
          <a:prstGeom prst="rect">
            <a:avLst/>
          </a:prstGeom>
          <a:noFill/>
          <a:ln/>
        </p:spPr>
        <p:txBody>
          <a:bodyPr wrap="square" rtlCol="0" anchor="ctr"/>
          <a:lstStyle/>
          <a:p>
            <a:pPr algn="l" indent="0" marL="0">
              <a:buNone/>
            </a:pPr>
            <a:r>
              <a:rPr lang="en-US" sz="1400" dirty="0">
                <a:solidFill>
                  <a:srgbClr val="000000"/>
                </a:solidFill>
              </a:rPr>
              <a:t>В Германии существует система, при которой выбор школы частично зависит от результатов вступительных экзаменов, что позволяет учитывать индивидуальные способности и интересы учащихся.</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582891" y="415636"/>
            <a:ext cx="3308465" cy="6026727"/>
          </a:xfrm>
          <a:prstGeom prst="rect">
            <a:avLst/>
          </a:prstGeom>
        </p:spPr>
      </p:pic>
      <p:sp>
        <p:nvSpPr>
          <p:cNvPr id="4" name="Text 0"/>
          <p:cNvSpPr/>
          <p:nvPr/>
        </p:nvSpPr>
        <p:spPr>
          <a:xfrm>
            <a:off x="831273" y="868680"/>
            <a:ext cx="5818909" cy="581891"/>
          </a:xfrm>
          <a:prstGeom prst="rect">
            <a:avLst/>
          </a:prstGeom>
          <a:noFill/>
          <a:ln/>
        </p:spPr>
        <p:txBody>
          <a:bodyPr wrap="square" rtlCol="0" anchor="ctr"/>
          <a:lstStyle/>
          <a:p>
            <a:pPr algn="l" indent="0" marL="0">
              <a:buNone/>
            </a:pPr>
            <a:r>
              <a:rPr lang="en-US" sz="2200" b="1" dirty="0">
                <a:solidFill>
                  <a:srgbClr val="000000"/>
                </a:solidFill>
              </a:rPr>
              <a:t>Примеры успешных практик</a:t>
            </a:r>
            <a:endParaRPr lang="en-US" sz="2200" dirty="0"/>
          </a:p>
        </p:txBody>
      </p:sp>
      <p:sp>
        <p:nvSpPr>
          <p:cNvPr id="5" name="Text 1"/>
          <p:cNvSpPr/>
          <p:nvPr/>
        </p:nvSpPr>
        <p:spPr>
          <a:xfrm>
            <a:off x="831273" y="1866207"/>
            <a:ext cx="5818909" cy="931025"/>
          </a:xfrm>
          <a:prstGeom prst="rect">
            <a:avLst/>
          </a:prstGeom>
          <a:noFill/>
          <a:ln/>
        </p:spPr>
        <p:txBody>
          <a:bodyPr wrap="square" rtlCol="0" anchor="ctr"/>
          <a:lstStyle/>
          <a:p>
            <a:pPr algn="l" indent="0" marL="0">
              <a:buNone/>
            </a:pPr>
            <a:r>
              <a:rPr lang="en-US" sz="1400" dirty="0">
                <a:solidFill>
                  <a:srgbClr val="000000"/>
                </a:solidFill>
              </a:rPr>
              <a:t>В некоторых странах существуют программы по обмену учащимися между школами, которые позволяют детям попробовать разные образовательные среды и методики.</a:t>
            </a:r>
            <a:endParaRPr lang="en-US" sz="1400" dirty="0"/>
          </a:p>
        </p:txBody>
      </p:sp>
      <p:sp>
        <p:nvSpPr>
          <p:cNvPr id="6" name="Text 2"/>
          <p:cNvSpPr/>
          <p:nvPr/>
        </p:nvSpPr>
        <p:spPr>
          <a:xfrm>
            <a:off x="831273" y="2797233"/>
            <a:ext cx="5818909" cy="931025"/>
          </a:xfrm>
          <a:prstGeom prst="rect">
            <a:avLst/>
          </a:prstGeom>
          <a:noFill/>
          <a:ln/>
        </p:spPr>
        <p:txBody>
          <a:bodyPr wrap="square" rtlCol="0" anchor="ctr"/>
          <a:lstStyle/>
          <a:p>
            <a:pPr algn="l" indent="0" marL="0">
              <a:buNone/>
            </a:pPr>
            <a:r>
              <a:rPr lang="en-US" sz="1400" dirty="0">
                <a:solidFill>
                  <a:srgbClr val="000000"/>
                </a:solidFill>
              </a:rPr>
              <a:t>Например, в Финляндии активно применяются гибкие модели обучения, где школы сотрудничают для организации совместных проектов и программ.</a:t>
            </a:r>
            <a:endParaRPr lang="en-US" sz="1400" dirty="0"/>
          </a:p>
        </p:txBody>
      </p:sp>
      <p:sp>
        <p:nvSpPr>
          <p:cNvPr id="7" name="Text 3"/>
          <p:cNvSpPr/>
          <p:nvPr/>
        </p:nvSpPr>
        <p:spPr>
          <a:xfrm>
            <a:off x="831273" y="3728258"/>
            <a:ext cx="5818909" cy="681644"/>
          </a:xfrm>
          <a:prstGeom prst="rect">
            <a:avLst/>
          </a:prstGeom>
          <a:noFill/>
          <a:ln/>
        </p:spPr>
        <p:txBody>
          <a:bodyPr wrap="square" rtlCol="0" anchor="ctr"/>
          <a:lstStyle/>
          <a:p>
            <a:pPr algn="l" indent="0" marL="0">
              <a:buNone/>
            </a:pPr>
            <a:r>
              <a:rPr lang="en-US" sz="1400" dirty="0">
                <a:solidFill>
                  <a:srgbClr val="000000"/>
                </a:solidFill>
              </a:rPr>
              <a:t>Это способствует развитию у детей навыков командной работы и адаптации к различным образовательным подходам.</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2025-11-11T14:22:03Z</dcterms:created>
  <dcterms:modified xsi:type="dcterms:W3CDTF">2025-11-11T14:22:03Z</dcterms:modified>
</cp:coreProperties>
</file>