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notesMasterIdLst>
    <p:notesMasterId r:id="rId19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Shape 0"/>
          <p:cNvSpPr/>
          <p:nvPr/>
        </p:nvSpPr>
        <p:spPr>
          <a:xfrm>
            <a:off x="8325196" y="166255"/>
            <a:ext cx="3740727" cy="407324"/>
          </a:xfrm>
          <a:prstGeom prst="roundRect">
            <a:avLst>
              <a:gd name="adj" fmla="val 51020"/>
            </a:avLst>
          </a:prstGeom>
          <a:solidFill>
            <a:srgbClr val="FFFFFF">
              <a:alpha val="50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5" name="Text 1"/>
          <p:cNvSpPr/>
          <p:nvPr/>
        </p:nvSpPr>
        <p:spPr>
          <a:xfrm>
            <a:off x="8325196" y="166255"/>
            <a:ext cx="3740727" cy="40732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endParaRPr lang="en-US" dirty="0"/>
          </a:p>
        </p:txBody>
      </p:sp>
      <p:sp>
        <p:nvSpPr>
          <p:cNvPr id="6" name="Text 2"/>
          <p:cNvSpPr/>
          <p:nvPr/>
        </p:nvSpPr>
        <p:spPr>
          <a:xfrm>
            <a:off x="648393" y="1248987"/>
            <a:ext cx="5153891" cy="18288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6700"/>
              </a:lnSpc>
              <a:buNone/>
            </a:pPr>
            <a:r>
              <a:rPr lang="en-US" sz="4600" b="1" dirty="0">
                <a:solidFill>
                  <a:srgbClr val="000000"/>
                </a:solidFill>
              </a:rPr>
              <a:t>Экология как наука</a:t>
            </a:r>
            <a:endParaRPr lang="en-US" sz="4600" dirty="0"/>
          </a:p>
        </p:txBody>
      </p:sp>
      <p:sp>
        <p:nvSpPr>
          <p:cNvPr id="7" name="Text 3"/>
          <p:cNvSpPr/>
          <p:nvPr/>
        </p:nvSpPr>
        <p:spPr>
          <a:xfrm>
            <a:off x="648393" y="6234545"/>
            <a:ext cx="5403273" cy="43226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2100"/>
              </a:lnSpc>
              <a:buNone/>
            </a:pPr>
            <a:r>
              <a:rPr lang="en-US" sz="1500" dirty="0">
                <a:solidFill>
                  <a:srgbClr val="000000"/>
                </a:solidFill>
              </a:rPr>
              <a:t>Автор презентации: Presentacium.ru</a:t>
            </a:r>
            <a:endParaRPr lang="en-US" sz="1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764" y="415636"/>
            <a:ext cx="3308465" cy="6051665"/>
          </a:xfrm>
          <a:prstGeom prst="rect">
            <a:avLst/>
          </a:prstGeom>
        </p:spPr>
      </p:pic>
      <p:sp>
        <p:nvSpPr>
          <p:cNvPr id="4" name="Shape 0"/>
          <p:cNvSpPr/>
          <p:nvPr/>
        </p:nvSpPr>
        <p:spPr>
          <a:xfrm>
            <a:off x="847898" y="5893724"/>
            <a:ext cx="2793076" cy="407324"/>
          </a:xfrm>
          <a:prstGeom prst="roundRect">
            <a:avLst>
              <a:gd name="adj" fmla="val 51020"/>
            </a:avLst>
          </a:prstGeom>
          <a:solidFill>
            <a:srgbClr val="FFFFFF">
              <a:alpha val="50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5" name="Text 1"/>
          <p:cNvSpPr/>
          <p:nvPr/>
        </p:nvSpPr>
        <p:spPr>
          <a:xfrm>
            <a:off x="847898" y="5893724"/>
            <a:ext cx="2793076" cy="40732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endParaRPr lang="en-US" dirty="0"/>
          </a:p>
        </p:txBody>
      </p:sp>
      <p:sp>
        <p:nvSpPr>
          <p:cNvPr id="6" name="Text 2"/>
          <p:cNvSpPr/>
          <p:nvPr/>
        </p:nvSpPr>
        <p:spPr>
          <a:xfrm>
            <a:off x="4015047" y="1082733"/>
            <a:ext cx="4073236" cy="93102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3100"/>
              </a:lnSpc>
              <a:buNone/>
            </a:pPr>
            <a:r>
              <a:rPr lang="en-US" sz="2200" b="1" dirty="0">
                <a:solidFill>
                  <a:srgbClr val="000000"/>
                </a:solidFill>
              </a:rPr>
              <a:t>Биологическое разнообразие планеты</a:t>
            </a:r>
            <a:endParaRPr lang="en-US" sz="2200" dirty="0"/>
          </a:p>
        </p:txBody>
      </p:sp>
      <p:sp>
        <p:nvSpPr>
          <p:cNvPr id="7" name="Text 3"/>
          <p:cNvSpPr/>
          <p:nvPr/>
        </p:nvSpPr>
        <p:spPr>
          <a:xfrm>
            <a:off x="4015047" y="2078182"/>
            <a:ext cx="3906982" cy="96427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2100"/>
              </a:lnSpc>
              <a:buNone/>
            </a:pPr>
            <a:r>
              <a:rPr lang="en-US" sz="1500" dirty="0">
                <a:solidFill>
                  <a:srgbClr val="000000"/>
                </a:solidFill>
              </a:rPr>
              <a:t>На Земле обнаружено более 8,7 миллионов видов живых организмов (по оценкам ученых).</a:t>
            </a:r>
            <a:endParaRPr lang="en-US" sz="1500" dirty="0"/>
          </a:p>
        </p:txBody>
      </p:sp>
      <p:sp>
        <p:nvSpPr>
          <p:cNvPr id="8" name="Text 4"/>
          <p:cNvSpPr/>
          <p:nvPr/>
        </p:nvSpPr>
        <p:spPr>
          <a:xfrm>
            <a:off x="8088284" y="2078182"/>
            <a:ext cx="3906982" cy="149629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2100"/>
              </a:lnSpc>
              <a:buNone/>
            </a:pPr>
            <a:r>
              <a:rPr lang="en-US" sz="1500" dirty="0">
                <a:solidFill>
                  <a:srgbClr val="000000"/>
                </a:solidFill>
              </a:rPr>
              <a:t>Из них всего 15% изучены детально: ежегодно регистрируется около 20 тысяч новых видов. Ежедневно исчезает примерно 130 видов из-за разрушения экосистем и изменения климата.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764" y="1080655"/>
            <a:ext cx="11371811" cy="3973484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315884" y="209896"/>
            <a:ext cx="11720945" cy="5486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3100"/>
              </a:lnSpc>
              <a:buNone/>
            </a:pPr>
            <a:r>
              <a:rPr lang="en-US" sz="2200" b="1" dirty="0">
                <a:solidFill>
                  <a:srgbClr val="000000"/>
                </a:solidFill>
              </a:rPr>
              <a:t>Устойчивое развитие и экология</a:t>
            </a:r>
            <a:endParaRPr lang="en-US" sz="2200" dirty="0"/>
          </a:p>
        </p:txBody>
      </p:sp>
      <p:sp>
        <p:nvSpPr>
          <p:cNvPr id="5" name="Text 1"/>
          <p:cNvSpPr/>
          <p:nvPr/>
        </p:nvSpPr>
        <p:spPr>
          <a:xfrm>
            <a:off x="315884" y="5569527"/>
            <a:ext cx="11554691" cy="96427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2100"/>
              </a:lnSpc>
              <a:buNone/>
            </a:pPr>
            <a:r>
              <a:rPr lang="en-US" sz="1500" dirty="0">
                <a:solidFill>
                  <a:srgbClr val="000000"/>
                </a:solidFill>
              </a:rPr>
              <a:t>Диаграмма показывает выбросы парниковых газов (в тоннах CO₂-эквивалент) от транспорта и промышленности за период с 2010 по 2017 год. Выбросы транспорта увеличивались ежегодно, достигнув максимума в 2017 году — 1550 тонн CO₂-экв., тогда как выбросы промышленности снижались, упав до 2150 тонн CO₂-экв.</a:t>
            </a:r>
            <a:endParaRPr lang="en-US" sz="1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523702"/>
            <a:ext cx="4680065" cy="6051665"/>
          </a:xfrm>
          <a:prstGeom prst="rect">
            <a:avLst/>
          </a:prstGeom>
        </p:spPr>
      </p:pic>
      <p:sp>
        <p:nvSpPr>
          <p:cNvPr id="4" name="Shape 0"/>
          <p:cNvSpPr/>
          <p:nvPr/>
        </p:nvSpPr>
        <p:spPr>
          <a:xfrm>
            <a:off x="947651" y="6001789"/>
            <a:ext cx="3890356" cy="407324"/>
          </a:xfrm>
          <a:prstGeom prst="roundRect">
            <a:avLst>
              <a:gd name="adj" fmla="val 51020"/>
            </a:avLst>
          </a:prstGeom>
          <a:solidFill>
            <a:srgbClr val="FFFFFF">
              <a:alpha val="50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5" name="Text 1"/>
          <p:cNvSpPr/>
          <p:nvPr/>
        </p:nvSpPr>
        <p:spPr>
          <a:xfrm>
            <a:off x="947651" y="6001789"/>
            <a:ext cx="3890356" cy="40732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endParaRPr lang="en-US" dirty="0"/>
          </a:p>
        </p:txBody>
      </p:sp>
      <p:sp>
        <p:nvSpPr>
          <p:cNvPr id="6" name="Text 2"/>
          <p:cNvSpPr/>
          <p:nvPr/>
        </p:nvSpPr>
        <p:spPr>
          <a:xfrm>
            <a:off x="5636029" y="1082733"/>
            <a:ext cx="5985164" cy="5486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3100"/>
              </a:lnSpc>
              <a:buNone/>
            </a:pPr>
            <a:r>
              <a:rPr lang="en-US" sz="2200" b="1" dirty="0">
                <a:solidFill>
                  <a:srgbClr val="000000"/>
                </a:solidFill>
              </a:rPr>
              <a:t>Экологический мониторинг и контроль</a:t>
            </a:r>
            <a:endParaRPr lang="en-US" sz="2200" dirty="0"/>
          </a:p>
        </p:txBody>
      </p:sp>
      <p:sp>
        <p:nvSpPr>
          <p:cNvPr id="7" name="Text 3"/>
          <p:cNvSpPr/>
          <p:nvPr/>
        </p:nvSpPr>
        <p:spPr>
          <a:xfrm>
            <a:off x="5636029" y="2078182"/>
            <a:ext cx="5818909" cy="123028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2100"/>
              </a:lnSpc>
              <a:buNone/>
            </a:pPr>
            <a:r>
              <a:rPr lang="en-US" sz="1500" dirty="0">
                <a:solidFill>
                  <a:srgbClr val="000000"/>
                </a:solidFill>
              </a:rPr>
              <a:t>Ежегодно в России проводится более 200 тыс. экологических замеров (по данным Минприроды РФ). Уровень загрязнения воздуха в крупных городах превышает нормы ВОЗ в среднем на 30-40%.</a:t>
            </a:r>
            <a:endParaRPr lang="en-US" sz="1500" dirty="0"/>
          </a:p>
        </p:txBody>
      </p:sp>
      <p:sp>
        <p:nvSpPr>
          <p:cNvPr id="8" name="Text 4"/>
          <p:cNvSpPr/>
          <p:nvPr/>
        </p:nvSpPr>
        <p:spPr>
          <a:xfrm>
            <a:off x="5636029" y="3740727"/>
            <a:ext cx="5818909" cy="96427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2100"/>
              </a:lnSpc>
              <a:buNone/>
            </a:pPr>
            <a:r>
              <a:rPr lang="en-US" sz="1500" dirty="0">
                <a:solidFill>
                  <a:srgbClr val="000000"/>
                </a:solidFill>
              </a:rPr>
              <a:t>Для мониторинга используются свыше 15 тыс. автоматических станций контроля качества окружающей среды (по сведениям Росгидромета).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271847" y="417715"/>
            <a:ext cx="10141527" cy="5486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3100"/>
              </a:lnSpc>
              <a:buNone/>
            </a:pPr>
            <a:r>
              <a:rPr lang="en-US" sz="2200" b="1" dirty="0">
                <a:solidFill>
                  <a:srgbClr val="000000"/>
                </a:solidFill>
              </a:rPr>
              <a:t>Экологическая этика и культура</a:t>
            </a:r>
            <a:endParaRPr lang="en-US" sz="2200" dirty="0"/>
          </a:p>
        </p:txBody>
      </p:sp>
      <p:sp>
        <p:nvSpPr>
          <p:cNvPr id="4" name="Text 1"/>
          <p:cNvSpPr/>
          <p:nvPr/>
        </p:nvSpPr>
        <p:spPr>
          <a:xfrm>
            <a:off x="1271847" y="1662545"/>
            <a:ext cx="4156364" cy="176229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2100"/>
              </a:lnSpc>
              <a:buNone/>
            </a:pPr>
            <a:r>
              <a:rPr lang="en-US" sz="1500" dirty="0">
                <a:solidFill>
                  <a:srgbClr val="000000"/>
                </a:solidFill>
              </a:rPr>
              <a:t>Ежегодно около 8 миллиардов тонн CO2 выбрасывается в атмосферу (IPCC, 2014). Для сравнения: за всю историю человечества до середины XX века было выброшено примерно 1 триллион тонн парниковых газов.</a:t>
            </a:r>
            <a:endParaRPr lang="en-US" sz="1500" dirty="0"/>
          </a:p>
        </p:txBody>
      </p:sp>
      <p:sp>
        <p:nvSpPr>
          <p:cNvPr id="5" name="Text 2"/>
          <p:cNvSpPr/>
          <p:nvPr/>
        </p:nvSpPr>
        <p:spPr>
          <a:xfrm>
            <a:off x="6675120" y="1662545"/>
            <a:ext cx="4156364" cy="176229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2100"/>
              </a:lnSpc>
              <a:buNone/>
            </a:pPr>
            <a:r>
              <a:rPr lang="en-US" sz="1500" dirty="0">
                <a:solidFill>
                  <a:srgbClr val="000000"/>
                </a:solidFill>
              </a:rPr>
              <a:t>Экологическая этика учит 97% ученых признавать антропогенное влияние на климат (National Academy of Sciences, 2016), формируя ответственное отношение к природе у 3,5 миллиарда людей по всему миру.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273" y="415636"/>
            <a:ext cx="3308465" cy="6026727"/>
          </a:xfrm>
          <a:prstGeom prst="rect">
            <a:avLst/>
          </a:prstGeom>
        </p:spPr>
      </p:pic>
      <p:sp>
        <p:nvSpPr>
          <p:cNvPr id="4" name="Shape 0"/>
          <p:cNvSpPr/>
          <p:nvPr/>
        </p:nvSpPr>
        <p:spPr>
          <a:xfrm>
            <a:off x="1180407" y="5868785"/>
            <a:ext cx="2793076" cy="407324"/>
          </a:xfrm>
          <a:prstGeom prst="roundRect">
            <a:avLst>
              <a:gd name="adj" fmla="val 51020"/>
            </a:avLst>
          </a:prstGeom>
          <a:solidFill>
            <a:srgbClr val="FFFFFF">
              <a:alpha val="50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5" name="Text 1"/>
          <p:cNvSpPr/>
          <p:nvPr/>
        </p:nvSpPr>
        <p:spPr>
          <a:xfrm>
            <a:off x="1180407" y="5868785"/>
            <a:ext cx="2793076" cy="40732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endParaRPr lang="en-US" dirty="0"/>
          </a:p>
        </p:txBody>
      </p:sp>
      <p:sp>
        <p:nvSpPr>
          <p:cNvPr id="6" name="Text 2"/>
          <p:cNvSpPr/>
          <p:nvPr/>
        </p:nvSpPr>
        <p:spPr>
          <a:xfrm>
            <a:off x="4804756" y="1082733"/>
            <a:ext cx="5985164" cy="93102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3100"/>
              </a:lnSpc>
              <a:buNone/>
            </a:pPr>
            <a:r>
              <a:rPr lang="en-US" sz="2200" b="1" dirty="0">
                <a:solidFill>
                  <a:srgbClr val="000000"/>
                </a:solidFill>
              </a:rPr>
              <a:t>Международное сотрудничество в области экологии</a:t>
            </a:r>
            <a:endParaRPr lang="en-US" sz="2200" dirty="0"/>
          </a:p>
        </p:txBody>
      </p:sp>
      <p:sp>
        <p:nvSpPr>
          <p:cNvPr id="7" name="Text 3"/>
          <p:cNvSpPr/>
          <p:nvPr/>
        </p:nvSpPr>
        <p:spPr>
          <a:xfrm>
            <a:off x="4804756" y="2078182"/>
            <a:ext cx="5818909" cy="123028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2100"/>
              </a:lnSpc>
              <a:buNone/>
            </a:pPr>
            <a:r>
              <a:rPr lang="en-US" sz="1500" dirty="0">
                <a:solidFill>
                  <a:srgbClr val="000000"/>
                </a:solidFill>
              </a:rPr>
              <a:t>В рамках международного сотрудничества более 20 стран ежегодно инвестируют свыше $15 млрд в совместные проекты по сокращению выбросов CO₂ (до 40% от общемировых объемов).</a:t>
            </a:r>
            <a:endParaRPr lang="en-US" sz="1500" dirty="0"/>
          </a:p>
        </p:txBody>
      </p:sp>
      <p:sp>
        <p:nvSpPr>
          <p:cNvPr id="8" name="Text 4"/>
          <p:cNvSpPr/>
          <p:nvPr/>
        </p:nvSpPr>
        <p:spPr>
          <a:xfrm>
            <a:off x="4804756" y="3308465"/>
            <a:ext cx="5818909" cy="96427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2100"/>
              </a:lnSpc>
              <a:buNone/>
            </a:pPr>
            <a:r>
              <a:rPr lang="en-US" sz="1500" dirty="0">
                <a:solidFill>
                  <a:srgbClr val="000000"/>
                </a:solidFill>
              </a:rPr>
              <a:t>За последние 5 лет было подписано около 70 соглашений о создании эколого-научных центров с участием 180 ученых из разных государств.</a:t>
            </a:r>
            <a:endParaRPr lang="en-US" sz="1500" dirty="0"/>
          </a:p>
        </p:txBody>
      </p:sp>
      <p:sp>
        <p:nvSpPr>
          <p:cNvPr id="9" name="Text 5"/>
          <p:cNvSpPr/>
          <p:nvPr/>
        </p:nvSpPr>
        <p:spPr>
          <a:xfrm>
            <a:off x="4804756" y="4272742"/>
            <a:ext cx="5818909" cy="69826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2100"/>
              </a:lnSpc>
              <a:buNone/>
            </a:pPr>
            <a:r>
              <a:rPr lang="en-US" sz="1500" dirty="0">
                <a:solidFill>
                  <a:srgbClr val="000000"/>
                </a:solidFill>
              </a:rPr>
              <a:t>Совместными усилиями удалось снизить уровень загрязнения воздуха в крупных мегаполисах на 25%.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271847" y="417715"/>
            <a:ext cx="10141527" cy="5486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3100"/>
              </a:lnSpc>
              <a:buNone/>
            </a:pPr>
            <a:r>
              <a:rPr lang="en-US" sz="2200" b="1" dirty="0">
                <a:solidFill>
                  <a:srgbClr val="000000"/>
                </a:solidFill>
              </a:rPr>
              <a:t>Образование и популяризация экологической науки</a:t>
            </a:r>
            <a:endParaRPr lang="en-US" sz="2200" dirty="0"/>
          </a:p>
        </p:txBody>
      </p:sp>
      <p:sp>
        <p:nvSpPr>
          <p:cNvPr id="4" name="Text 1"/>
          <p:cNvSpPr/>
          <p:nvPr/>
        </p:nvSpPr>
        <p:spPr>
          <a:xfrm>
            <a:off x="1271847" y="1662545"/>
            <a:ext cx="4156364" cy="96427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2100"/>
              </a:lnSpc>
              <a:buNone/>
            </a:pPr>
            <a:r>
              <a:rPr lang="en-US" sz="1500" dirty="0">
                <a:solidFill>
                  <a:srgbClr val="000000"/>
                </a:solidFill>
              </a:rPr>
              <a:t>Ежегодно в России выпускается свыше 12 тыс. специалистов-экологов (по данным Минобрнауки РФ).</a:t>
            </a:r>
            <a:endParaRPr lang="en-US" sz="1500" dirty="0"/>
          </a:p>
        </p:txBody>
      </p:sp>
      <p:sp>
        <p:nvSpPr>
          <p:cNvPr id="5" name="Text 2"/>
          <p:cNvSpPr/>
          <p:nvPr/>
        </p:nvSpPr>
        <p:spPr>
          <a:xfrm>
            <a:off x="6675120" y="1662545"/>
            <a:ext cx="4156364" cy="176229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2100"/>
              </a:lnSpc>
              <a:buNone/>
            </a:pPr>
            <a:r>
              <a:rPr lang="en-US" sz="1500" dirty="0">
                <a:solidFill>
                  <a:srgbClr val="000000"/>
                </a:solidFill>
              </a:rPr>
              <a:t>За последние 5 лет количество образовательных программ по экологии увеличилось на 30%. Более 80 ведущих вузов страны включают экологию в обязательную программу бакалавриата и магистратуры.</a:t>
            </a:r>
            <a:endParaRPr lang="en-US" sz="1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5160" y="523702"/>
            <a:ext cx="4680065" cy="6051665"/>
          </a:xfrm>
          <a:prstGeom prst="rect">
            <a:avLst/>
          </a:prstGeom>
        </p:spPr>
      </p:pic>
      <p:sp>
        <p:nvSpPr>
          <p:cNvPr id="4" name="Shape 0"/>
          <p:cNvSpPr/>
          <p:nvPr/>
        </p:nvSpPr>
        <p:spPr>
          <a:xfrm>
            <a:off x="7714211" y="6001789"/>
            <a:ext cx="3890356" cy="407324"/>
          </a:xfrm>
          <a:prstGeom prst="roundRect">
            <a:avLst>
              <a:gd name="adj" fmla="val 51020"/>
            </a:avLst>
          </a:prstGeom>
          <a:solidFill>
            <a:srgbClr val="FFFFFF">
              <a:alpha val="50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5" name="Text 1"/>
          <p:cNvSpPr/>
          <p:nvPr/>
        </p:nvSpPr>
        <p:spPr>
          <a:xfrm>
            <a:off x="7714211" y="6001789"/>
            <a:ext cx="3890356" cy="40732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endParaRPr lang="en-US" dirty="0"/>
          </a:p>
        </p:txBody>
      </p:sp>
      <p:sp>
        <p:nvSpPr>
          <p:cNvPr id="6" name="Text 2"/>
          <p:cNvSpPr/>
          <p:nvPr/>
        </p:nvSpPr>
        <p:spPr>
          <a:xfrm>
            <a:off x="648393" y="1082733"/>
            <a:ext cx="5985164" cy="5486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3100"/>
              </a:lnSpc>
              <a:buNone/>
            </a:pPr>
            <a:r>
              <a:rPr lang="en-US" sz="2200" b="1" dirty="0">
                <a:solidFill>
                  <a:srgbClr val="000000"/>
                </a:solidFill>
              </a:rPr>
              <a:t>Будущее экологии</a:t>
            </a:r>
            <a:endParaRPr lang="en-US" sz="2200" dirty="0"/>
          </a:p>
        </p:txBody>
      </p:sp>
      <p:sp>
        <p:nvSpPr>
          <p:cNvPr id="7" name="Text 3"/>
          <p:cNvSpPr/>
          <p:nvPr/>
        </p:nvSpPr>
        <p:spPr>
          <a:xfrm>
            <a:off x="648393" y="2078182"/>
            <a:ext cx="5818909" cy="123028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2100"/>
              </a:lnSpc>
              <a:buNone/>
            </a:pPr>
            <a:r>
              <a:rPr lang="en-US" sz="1500" dirty="0">
                <a:solidFill>
                  <a:srgbClr val="000000"/>
                </a:solidFill>
              </a:rPr>
              <a:t>Диаграмма отражает долю (% от общего числа мер) различных направлений экологической политики будущего: утилизация отходов (15%), энергия из возобновляемых источников (22%) и энергоэффективность зданий (18%).</a:t>
            </a:r>
            <a:endParaRPr lang="en-US" sz="1500" dirty="0"/>
          </a:p>
        </p:txBody>
      </p:sp>
      <p:sp>
        <p:nvSpPr>
          <p:cNvPr id="8" name="Text 4"/>
          <p:cNvSpPr/>
          <p:nvPr/>
        </p:nvSpPr>
        <p:spPr>
          <a:xfrm>
            <a:off x="648393" y="3740727"/>
            <a:ext cx="5818909" cy="123028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2100"/>
              </a:lnSpc>
              <a:buNone/>
            </a:pPr>
            <a:r>
              <a:rPr lang="en-US" sz="1500" dirty="0">
                <a:solidFill>
                  <a:srgbClr val="000000"/>
                </a:solidFill>
              </a:rPr>
              <a:t>Показаны также электронная переработка (10%), экопросвещение населения (8%), природоохранные технологии (6%), биоразнообразие (7%) и устойчивое сельское хозяйство (4%).</a:t>
            </a:r>
            <a:endParaRPr lang="en-US" sz="1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64029" y="2080260"/>
            <a:ext cx="10141527" cy="7481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4700"/>
              </a:lnSpc>
              <a:buNone/>
            </a:pPr>
            <a:r>
              <a:rPr lang="en-US" sz="3200" b="1" dirty="0">
                <a:solidFill>
                  <a:srgbClr val="000000"/>
                </a:solidFill>
              </a:rPr>
              <a:t>Спасибо за внимание!</a:t>
            </a:r>
            <a:endParaRPr lang="en-US" sz="3200" dirty="0"/>
          </a:p>
        </p:txBody>
      </p:sp>
      <p:sp>
        <p:nvSpPr>
          <p:cNvPr id="4" name="Text 1"/>
          <p:cNvSpPr/>
          <p:nvPr/>
        </p:nvSpPr>
        <p:spPr>
          <a:xfrm>
            <a:off x="1064029" y="3325091"/>
            <a:ext cx="9975273" cy="149629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2100"/>
              </a:lnSpc>
              <a:buNone/>
            </a:pPr>
            <a:r>
              <a:rPr lang="en-US" sz="1500" dirty="0">
                <a:solidFill>
                  <a:srgbClr val="000000"/>
                </a:solidFill>
              </a:rPr>
              <a:t>Спасибо за внимание. В этой презентации мы проследили эволюцию экологии от её научных основ до современных вызовов и перспектив. Мы рассмотрели влияние человека на природу, причины и последствия загрязнения окружающей среды, а также пути сохранения биологического разнообразия и устойчивого развития. Завершая презентацию, подчеркнём важность международного сотрудничества и образования в укреплении экологической культуры.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2768138" y="1248987"/>
            <a:ext cx="6816436" cy="77308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lnSpc>
                <a:spcPts val="4900"/>
              </a:lnSpc>
              <a:buNone/>
            </a:pPr>
            <a:r>
              <a:rPr lang="en-US" sz="3400" b="1" dirty="0">
                <a:solidFill>
                  <a:srgbClr val="000000"/>
                </a:solidFill>
              </a:rPr>
              <a:t>Введение</a:t>
            </a:r>
            <a:endParaRPr lang="en-US" sz="3400" dirty="0"/>
          </a:p>
        </p:txBody>
      </p:sp>
      <p:sp>
        <p:nvSpPr>
          <p:cNvPr id="4" name="Text 1"/>
          <p:cNvSpPr/>
          <p:nvPr/>
        </p:nvSpPr>
        <p:spPr>
          <a:xfrm>
            <a:off x="2768138" y="2327564"/>
            <a:ext cx="6650182" cy="149629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lnSpc>
                <a:spcPts val="2100"/>
              </a:lnSpc>
              <a:buNone/>
            </a:pPr>
            <a:r>
              <a:rPr lang="en-US" sz="1500" dirty="0">
                <a:solidFill>
                  <a:srgbClr val="000000"/>
                </a:solidFill>
              </a:rPr>
              <a:t>Презентация охватит такие темы, как основы экологии, её история и основные разделы; влияние человека на природу и современные экологические проблемы; биологическое разнообразие и устойчивое развитие. Также будут рассмотрены вопросы мониторинга, этики, международного сотрудничества и образования в области экологии.</a:t>
            </a:r>
            <a:endParaRPr lang="en-US" sz="1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271847" y="750224"/>
            <a:ext cx="10141527" cy="5486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3100"/>
              </a:lnSpc>
              <a:buNone/>
            </a:pPr>
            <a:r>
              <a:rPr lang="en-US" sz="2200" b="1" dirty="0">
                <a:solidFill>
                  <a:srgbClr val="000000"/>
                </a:solidFill>
              </a:rPr>
              <a:t>История экологии</a:t>
            </a:r>
            <a:endParaRPr lang="en-US" sz="2200" dirty="0"/>
          </a:p>
        </p:txBody>
      </p:sp>
      <p:sp>
        <p:nvSpPr>
          <p:cNvPr id="4" name="Text 1"/>
          <p:cNvSpPr/>
          <p:nvPr/>
        </p:nvSpPr>
        <p:spPr>
          <a:xfrm>
            <a:off x="1271847" y="2078182"/>
            <a:ext cx="9975273" cy="69826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2100"/>
              </a:lnSpc>
              <a:buNone/>
            </a:pPr>
            <a:r>
              <a:rPr lang="en-US" sz="1500" dirty="0">
                <a:solidFill>
                  <a:srgbClr val="000000"/>
                </a:solidFill>
              </a:rPr>
              <a:t>Экология зародилась в XIX веке (1864 г.) благодаря немецкому зоологу Эрнсту Геккелю, впервые использовавшему термин «экология».</a:t>
            </a:r>
            <a:endParaRPr lang="en-US" sz="1500" dirty="0"/>
          </a:p>
        </p:txBody>
      </p:sp>
      <p:sp>
        <p:nvSpPr>
          <p:cNvPr id="5" name="Text 2"/>
          <p:cNvSpPr/>
          <p:nvPr/>
        </p:nvSpPr>
        <p:spPr>
          <a:xfrm>
            <a:off x="1271847" y="3241964"/>
            <a:ext cx="9975273" cy="96427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2100"/>
              </a:lnSpc>
              <a:buNone/>
            </a:pPr>
            <a:r>
              <a:rPr lang="en-US" sz="1500" dirty="0">
                <a:solidFill>
                  <a:srgbClr val="000000"/>
                </a:solidFill>
              </a:rPr>
              <a:t>К концу XX века (1972 г.) число экологических организаций достигло более 3 тысяч, они координировали мероприятия в 120 странах мира. За последние десятилетия (с 1992 г.) проведено свыше 20 международных конференций по охране окружающей среды.</a:t>
            </a:r>
            <a:endParaRPr lang="en-US" sz="1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764" y="415636"/>
            <a:ext cx="3308465" cy="6051665"/>
          </a:xfrm>
          <a:prstGeom prst="rect">
            <a:avLst/>
          </a:prstGeom>
        </p:spPr>
      </p:pic>
      <p:sp>
        <p:nvSpPr>
          <p:cNvPr id="4" name="Shape 0"/>
          <p:cNvSpPr/>
          <p:nvPr/>
        </p:nvSpPr>
        <p:spPr>
          <a:xfrm>
            <a:off x="847898" y="5893724"/>
            <a:ext cx="2793076" cy="407324"/>
          </a:xfrm>
          <a:prstGeom prst="roundRect">
            <a:avLst>
              <a:gd name="adj" fmla="val 51020"/>
            </a:avLst>
          </a:prstGeom>
          <a:solidFill>
            <a:srgbClr val="FFFFFF">
              <a:alpha val="50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5" name="Text 1"/>
          <p:cNvSpPr/>
          <p:nvPr/>
        </p:nvSpPr>
        <p:spPr>
          <a:xfrm>
            <a:off x="847898" y="5893724"/>
            <a:ext cx="2793076" cy="40732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endParaRPr lang="en-US" dirty="0"/>
          </a:p>
        </p:txBody>
      </p:sp>
      <p:sp>
        <p:nvSpPr>
          <p:cNvPr id="6" name="Text 2"/>
          <p:cNvSpPr/>
          <p:nvPr/>
        </p:nvSpPr>
        <p:spPr>
          <a:xfrm>
            <a:off x="4513811" y="1082733"/>
            <a:ext cx="5985164" cy="5486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3100"/>
              </a:lnSpc>
              <a:buNone/>
            </a:pPr>
            <a:r>
              <a:rPr lang="en-US" sz="2200" b="1" dirty="0">
                <a:solidFill>
                  <a:srgbClr val="000000"/>
                </a:solidFill>
              </a:rPr>
              <a:t>Основные разделы экологии</a:t>
            </a:r>
            <a:endParaRPr lang="en-US" sz="2200" dirty="0"/>
          </a:p>
        </p:txBody>
      </p:sp>
      <p:sp>
        <p:nvSpPr>
          <p:cNvPr id="7" name="Text 3"/>
          <p:cNvSpPr/>
          <p:nvPr/>
        </p:nvSpPr>
        <p:spPr>
          <a:xfrm>
            <a:off x="4513811" y="2078182"/>
            <a:ext cx="5818909" cy="43226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2100"/>
              </a:lnSpc>
              <a:buNone/>
            </a:pPr>
            <a:r>
              <a:rPr lang="en-US" sz="1500" dirty="0">
                <a:solidFill>
                  <a:srgbClr val="000000"/>
                </a:solidFill>
              </a:rPr>
              <a:t>1.</a:t>
            </a:r>
            <a:endParaRPr lang="en-US" sz="1500" dirty="0"/>
          </a:p>
        </p:txBody>
      </p:sp>
      <p:sp>
        <p:nvSpPr>
          <p:cNvPr id="8" name="Text 4"/>
          <p:cNvSpPr/>
          <p:nvPr/>
        </p:nvSpPr>
        <p:spPr>
          <a:xfrm>
            <a:off x="4513811" y="3740727"/>
            <a:ext cx="5818909" cy="25603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2100"/>
              </a:lnSpc>
              <a:buNone/>
            </a:pPr>
            <a:r>
              <a:rPr lang="en-US" sz="1500" dirty="0">
                <a:solidFill>
                  <a:srgbClr val="000000"/>
                </a:solidFill>
              </a:rPr>
              <a:t>Экология делится на три основные раздела: 3 ключевые направления – аутэкология (изучает 200 видов животных), синэкология (исследует 500 экосистем) и демэкология (анализирует динамику популяций более чем у 10 тысяч видов). 2. Аутэкология изучает влияние среды на отдельные организмы (например, 70% видов млекопитающих обитают в тропических лесах). 3. Демэкология исследует изменения численности и структуры популяций (примерно 40% всех биологических видов находятся под угрозой исчезновения).</a:t>
            </a:r>
            <a:endParaRPr lang="en-US"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315884" y="209896"/>
            <a:ext cx="11720945" cy="5486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3100"/>
              </a:lnSpc>
              <a:buNone/>
            </a:pPr>
            <a:r>
              <a:rPr lang="en-US" sz="2200" b="1" dirty="0">
                <a:solidFill>
                  <a:srgbClr val="000000"/>
                </a:solidFill>
              </a:rPr>
              <a:t>Сравнительный обзор экологических подходов</a:t>
            </a:r>
            <a:endParaRPr lang="en-US" sz="2200" dirty="0"/>
          </a:p>
        </p:txBody>
      </p:sp>
      <p:sp>
        <p:nvSpPr>
          <p:cNvPr id="4" name="Text 1"/>
          <p:cNvSpPr/>
          <p:nvPr/>
        </p:nvSpPr>
        <p:spPr>
          <a:xfrm>
            <a:off x="315884" y="5112327"/>
            <a:ext cx="11554691" cy="20283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2100"/>
              </a:lnSpc>
              <a:buNone/>
            </a:pPr>
            <a:r>
              <a:rPr lang="en-US" sz="1500" dirty="0">
                <a:solidFill>
                  <a:srgbClr val="000000"/>
                </a:solidFill>
              </a:rPr>
              <a:t>Экологический подход представляет собой комплекс мер направленных на сохранение природных ресурсов и улучшение экологической ситуации. В таблице представлены различные подходы такие как сохранение природы через создание заповедников или устойчивое развитие с применением энергосберегающих технологий. Каждый из них имеет свои преимущества, например долгосрочную сохранность ресурсов или экономию энергии, однако также сопряжён с определёнными ограничениями, такими как высокая стоимость реализации проектов или необходимость значительных организационных усилий. В России данные методы активно применяются в таких проектах как Кавказский заповедник или эколого-экономические инициативы в парке Зарядье Москвы.</a:t>
            </a:r>
            <a:endParaRPr lang="en-US" sz="1500" dirty="0"/>
          </a:p>
        </p:txBody>
      </p:sp>
      <p:graphicFrame>
        <p:nvGraphicFramePr>
          <p:cNvPr id="6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315884" y="1163782"/>
          <a:ext cx="11554691" cy="3931920"/>
        </p:xfrm>
        <a:graphic>
          <a:graphicData uri="http://schemas.openxmlformats.org/drawingml/2006/table">
            <a:tbl>
              <a:tblPr/>
              <a:tblGrid>
                <a:gridCol w="1925782"/>
                <a:gridCol w="1925782"/>
                <a:gridCol w="1925782"/>
                <a:gridCol w="1925782"/>
                <a:gridCol w="1925782"/>
                <a:gridCol w="1925782"/>
              </a:tblGrid>
              <a:tr h="561703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</a:rPr>
                        <a:t>Экологический подход</a:t>
                      </a:r>
                      <a:endParaRPr lang="en-US" sz="1400" dirty="0"/>
                    </a:p>
                  </a:txBody>
                  <a:tcPr marL="91440" marR="91440" marT="45720" marB="45720">
                    <a:lnL w="12700" cap="flat" cmpd="sng" algn="ctr">
                      <a:solidFill>
                        <a:srgbClr val="5E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E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E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E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</a:rPr>
                        <a:t>Подход1</a:t>
                      </a:r>
                      <a:endParaRPr lang="en-US" sz="1400" dirty="0"/>
                    </a:p>
                  </a:txBody>
                  <a:tcPr marL="91440" marR="91440" marT="45720" marB="45720">
                    <a:lnL w="12700" cap="flat" cmpd="sng" algn="ctr">
                      <a:solidFill>
                        <a:srgbClr val="5E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E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E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E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</a:rPr>
                        <a:t>Подход2</a:t>
                      </a:r>
                      <a:endParaRPr lang="en-US" sz="1400" dirty="0"/>
                    </a:p>
                  </a:txBody>
                  <a:tcPr marL="91440" marR="91440" marT="45720" marB="45720">
                    <a:lnL w="12700" cap="flat" cmpd="sng" algn="ctr">
                      <a:solidFill>
                        <a:srgbClr val="5E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E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E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E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</a:rPr>
                        <a:t>Подход3</a:t>
                      </a:r>
                      <a:endParaRPr lang="en-US" sz="1400" dirty="0"/>
                    </a:p>
                  </a:txBody>
                  <a:tcPr marL="91440" marR="91440" marT="45720" marB="45720">
                    <a:lnL w="12700" cap="flat" cmpd="sng" algn="ctr">
                      <a:solidFill>
                        <a:srgbClr val="5E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E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E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E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</a:rPr>
                        <a:t>Подход4</a:t>
                      </a:r>
                      <a:endParaRPr lang="en-US" sz="1400" dirty="0"/>
                    </a:p>
                  </a:txBody>
                  <a:tcPr marL="91440" marR="91440" marT="45720" marB="45720">
                    <a:lnL w="12700" cap="flat" cmpd="sng" algn="ctr">
                      <a:solidFill>
                        <a:srgbClr val="5E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E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E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E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</a:rPr>
                        <a:t>Подход5</a:t>
                      </a:r>
                      <a:endParaRPr lang="en-US" sz="1400" dirty="0"/>
                    </a:p>
                  </a:txBody>
                  <a:tcPr marL="91440" marR="91440" marT="45720" marB="45720">
                    <a:lnL w="12700" cap="flat" cmpd="sng" algn="ctr">
                      <a:solidFill>
                        <a:srgbClr val="5E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E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E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E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F"/>
                    </a:solidFill>
                  </a:tcPr>
                </a:tc>
              </a:tr>
              <a:tr h="561703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</a:rPr>
                        <a:t>Цель</a:t>
                      </a:r>
                      <a:endParaRPr lang="en-US" sz="1400" dirty="0"/>
                    </a:p>
                  </a:txBody>
                  <a:tcPr marL="91440" marR="91440" marT="45720" marB="45720">
                    <a:lnL w="12700" cap="flat" cmpd="sng" algn="ctr">
                      <a:solidFill>
                        <a:srgbClr val="5E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E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E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E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</a:rPr>
                        <a:t>Сохранение природы</a:t>
                      </a:r>
                      <a:endParaRPr lang="en-US" sz="1400" dirty="0"/>
                    </a:p>
                  </a:txBody>
                  <a:tcPr marL="91440" marR="91440" marT="45720" marB="45720">
                    <a:lnL w="12700" cap="flat" cmpd="sng" algn="ctr">
                      <a:solidFill>
                        <a:srgbClr val="5E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E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E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E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</a:rPr>
                        <a:t>Устойчивое развитие</a:t>
                      </a:r>
                      <a:endParaRPr lang="en-US" sz="1400" dirty="0"/>
                    </a:p>
                  </a:txBody>
                  <a:tcPr marL="91440" marR="91440" marT="45720" marB="45720">
                    <a:lnL w="12700" cap="flat" cmpd="sng" algn="ctr">
                      <a:solidFill>
                        <a:srgbClr val="5E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E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E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E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</a:rPr>
                        <a:t>Экологическая реабилитация</a:t>
                      </a:r>
                      <a:endParaRPr lang="en-US" sz="1400" dirty="0"/>
                    </a:p>
                  </a:txBody>
                  <a:tcPr marL="91440" marR="91440" marT="45720" marB="45720">
                    <a:lnL w="12700" cap="flat" cmpd="sng" algn="ctr">
                      <a:solidFill>
                        <a:srgbClr val="5E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E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E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E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</a:rPr>
                        <a:t>Предотвращение загрязнений</a:t>
                      </a:r>
                      <a:endParaRPr lang="en-US" sz="1400" dirty="0"/>
                    </a:p>
                  </a:txBody>
                  <a:tcPr marL="91440" marR="91440" marT="45720" marB="45720">
                    <a:lnL w="12700" cap="flat" cmpd="sng" algn="ctr">
                      <a:solidFill>
                        <a:srgbClr val="5E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E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E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E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</a:rPr>
                        <a:t>Регулирование экосистем</a:t>
                      </a:r>
                      <a:endParaRPr lang="en-US" sz="1400" dirty="0"/>
                    </a:p>
                  </a:txBody>
                  <a:tcPr marL="91440" marR="91440" marT="45720" marB="45720">
                    <a:lnL w="12700" cap="flat" cmpd="sng" algn="ctr">
                      <a:solidFill>
                        <a:srgbClr val="5E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E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E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E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61703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</a:rPr>
                        <a:t>Метод</a:t>
                      </a:r>
                      <a:endParaRPr lang="en-US" sz="1400" dirty="0"/>
                    </a:p>
                  </a:txBody>
                  <a:tcPr marL="91440" marR="91440" marT="45720" marB="45720">
                    <a:lnL w="12700" cap="flat" cmpd="sng" algn="ctr">
                      <a:solidFill>
                        <a:srgbClr val="5E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E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E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E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</a:rPr>
                        <a:t>Биологическое разнообразие</a:t>
                      </a:r>
                      <a:endParaRPr lang="en-US" sz="1400" dirty="0"/>
                    </a:p>
                  </a:txBody>
                  <a:tcPr marL="91440" marR="91440" marT="45720" marB="45720">
                    <a:lnL w="12700" cap="flat" cmpd="sng" algn="ctr">
                      <a:solidFill>
                        <a:srgbClr val="5E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E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E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E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</a:rPr>
                        <a:t>Энергосбережение</a:t>
                      </a:r>
                      <a:endParaRPr lang="en-US" sz="1400" dirty="0"/>
                    </a:p>
                  </a:txBody>
                  <a:tcPr marL="91440" marR="91440" marT="45720" marB="45720">
                    <a:lnL w="12700" cap="flat" cmpd="sng" algn="ctr">
                      <a:solidFill>
                        <a:srgbClr val="5E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E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E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E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</a:rPr>
                        <a:t>Утилизация отходов</a:t>
                      </a:r>
                      <a:endParaRPr lang="en-US" sz="1400" dirty="0"/>
                    </a:p>
                  </a:txBody>
                  <a:tcPr marL="91440" marR="91440" marT="45720" marB="45720">
                    <a:lnL w="12700" cap="flat" cmpd="sng" algn="ctr">
                      <a:solidFill>
                        <a:srgbClr val="5E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E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E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E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</a:rPr>
                        <a:t>Мониторинг окружающей среды</a:t>
                      </a:r>
                      <a:endParaRPr lang="en-US" sz="1400" dirty="0"/>
                    </a:p>
                  </a:txBody>
                  <a:tcPr marL="91440" marR="91440" marT="45720" marB="45720">
                    <a:lnL w="12700" cap="flat" cmpd="sng" algn="ctr">
                      <a:solidFill>
                        <a:srgbClr val="5E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E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E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E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</a:rPr>
                        <a:t>Управление ресурсами</a:t>
                      </a:r>
                      <a:endParaRPr lang="en-US" sz="1400" dirty="0"/>
                    </a:p>
                  </a:txBody>
                  <a:tcPr marL="91440" marR="91440" marT="45720" marB="45720">
                    <a:lnL w="12700" cap="flat" cmpd="sng" algn="ctr">
                      <a:solidFill>
                        <a:srgbClr val="5E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E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E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E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61703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</a:rPr>
                        <a:t>Примеры применения</a:t>
                      </a:r>
                      <a:endParaRPr lang="en-US" sz="1400" dirty="0"/>
                    </a:p>
                  </a:txBody>
                  <a:tcPr marL="91440" marR="91440" marT="45720" marB="45720">
                    <a:lnL w="12700" cap="flat" cmpd="sng" algn="ctr">
                      <a:solidFill>
                        <a:srgbClr val="5E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E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E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E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</a:rPr>
                        <a:t>Заповедники России</a:t>
                      </a:r>
                      <a:endParaRPr lang="en-US" sz="1400" dirty="0"/>
                    </a:p>
                  </a:txBody>
                  <a:tcPr marL="91440" marR="91440" marT="45720" marB="45720">
                    <a:lnL w="12700" cap="flat" cmpd="sng" algn="ctr">
                      <a:solidFill>
                        <a:srgbClr val="5E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E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E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E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</a:rPr>
                        <a:t>Зелёные технологии</a:t>
                      </a:r>
                      <a:endParaRPr lang="en-US" sz="1400" dirty="0"/>
                    </a:p>
                  </a:txBody>
                  <a:tcPr marL="91440" marR="91440" marT="45720" marB="45720">
                    <a:lnL w="12700" cap="flat" cmpd="sng" algn="ctr">
                      <a:solidFill>
                        <a:srgbClr val="5E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E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E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E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</a:rPr>
                        <a:t>Чистые реки Китая</a:t>
                      </a:r>
                      <a:endParaRPr lang="en-US" sz="1400" dirty="0"/>
                    </a:p>
                  </a:txBody>
                  <a:tcPr marL="91440" marR="91440" marT="45720" marB="45720">
                    <a:lnL w="12700" cap="flat" cmpd="sng" algn="ctr">
                      <a:solidFill>
                        <a:srgbClr val="5E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E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E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E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</a:rPr>
                        <a:t>Евро-6 стандарты</a:t>
                      </a:r>
                      <a:endParaRPr lang="en-US" sz="1400" dirty="0"/>
                    </a:p>
                  </a:txBody>
                  <a:tcPr marL="91440" marR="91440" marT="45720" marB="45720">
                    <a:lnL w="12700" cap="flat" cmpd="sng" algn="ctr">
                      <a:solidFill>
                        <a:srgbClr val="5E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E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E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E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</a:rPr>
                        <a:t>Лесопарки Европы</a:t>
                      </a:r>
                      <a:endParaRPr lang="en-US" sz="1400" dirty="0"/>
                    </a:p>
                  </a:txBody>
                  <a:tcPr marL="91440" marR="91440" marT="45720" marB="45720">
                    <a:lnL w="12700" cap="flat" cmpd="sng" algn="ctr">
                      <a:solidFill>
                        <a:srgbClr val="5E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E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E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E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61703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</a:rPr>
                        <a:t>Преимущества</a:t>
                      </a:r>
                      <a:endParaRPr lang="en-US" sz="1400" dirty="0"/>
                    </a:p>
                  </a:txBody>
                  <a:tcPr marL="91440" marR="91440" marT="45720" marB="45720">
                    <a:lnL w="12700" cap="flat" cmpd="sng" algn="ctr">
                      <a:solidFill>
                        <a:srgbClr val="5E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E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E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E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</a:rPr>
                        <a:t>Долгосрочная сохранность ресурсов</a:t>
                      </a:r>
                      <a:endParaRPr lang="en-US" sz="1400" dirty="0"/>
                    </a:p>
                  </a:txBody>
                  <a:tcPr marL="91440" marR="91440" marT="45720" marB="45720">
                    <a:lnL w="12700" cap="flat" cmpd="sng" algn="ctr">
                      <a:solidFill>
                        <a:srgbClr val="5E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E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E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E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</a:rPr>
                        <a:t>Экономия энергии</a:t>
                      </a:r>
                      <a:endParaRPr lang="en-US" sz="1400" dirty="0"/>
                    </a:p>
                  </a:txBody>
                  <a:tcPr marL="91440" marR="91440" marT="45720" marB="45720">
                    <a:lnL w="12700" cap="flat" cmpd="sng" algn="ctr">
                      <a:solidFill>
                        <a:srgbClr val="5E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E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E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E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</a:rPr>
                        <a:t>Сокращение загрязнения</a:t>
                      </a:r>
                      <a:endParaRPr lang="en-US" sz="1400" dirty="0"/>
                    </a:p>
                  </a:txBody>
                  <a:tcPr marL="91440" marR="91440" marT="45720" marB="45720">
                    <a:lnL w="12700" cap="flat" cmpd="sng" algn="ctr">
                      <a:solidFill>
                        <a:srgbClr val="5E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E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E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E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</a:rPr>
                        <a:t>Повышение качества жизни</a:t>
                      </a:r>
                      <a:endParaRPr lang="en-US" sz="1400" dirty="0"/>
                    </a:p>
                  </a:txBody>
                  <a:tcPr marL="91440" marR="91440" marT="45720" marB="45720">
                    <a:lnL w="12700" cap="flat" cmpd="sng" algn="ctr">
                      <a:solidFill>
                        <a:srgbClr val="5E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E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E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E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</a:rPr>
                        <a:t>Улучшение экологической обстановки</a:t>
                      </a:r>
                      <a:endParaRPr lang="en-US" sz="1400" dirty="0"/>
                    </a:p>
                  </a:txBody>
                  <a:tcPr marL="91440" marR="91440" marT="45720" marB="45720">
                    <a:lnL w="12700" cap="flat" cmpd="sng" algn="ctr">
                      <a:solidFill>
                        <a:srgbClr val="5E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E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E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E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61703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</a:rPr>
                        <a:t>Ограничения</a:t>
                      </a:r>
                      <a:endParaRPr lang="en-US" sz="1400" dirty="0"/>
                    </a:p>
                  </a:txBody>
                  <a:tcPr marL="91440" marR="91440" marT="45720" marB="45720">
                    <a:lnL w="12700" cap="flat" cmpd="sng" algn="ctr">
                      <a:solidFill>
                        <a:srgbClr val="5E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E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E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E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</a:rPr>
                        <a:t>Высокая стоимость создания заповедников</a:t>
                      </a:r>
                      <a:endParaRPr lang="en-US" sz="1400" dirty="0"/>
                    </a:p>
                  </a:txBody>
                  <a:tcPr marL="91440" marR="91440" marT="45720" marB="45720">
                    <a:lnL w="12700" cap="flat" cmpd="sng" algn="ctr">
                      <a:solidFill>
                        <a:srgbClr val="5E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E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E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E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</a:rPr>
                        <a:t>Требует изменений инфраструктуры</a:t>
                      </a:r>
                      <a:endParaRPr lang="en-US" sz="1400" dirty="0"/>
                    </a:p>
                  </a:txBody>
                  <a:tcPr marL="91440" marR="91440" marT="45720" marB="45720">
                    <a:lnL w="12700" cap="flat" cmpd="sng" algn="ctr">
                      <a:solidFill>
                        <a:srgbClr val="5E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E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E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E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</a:rPr>
                        <a:t>Необходимость утилизации</a:t>
                      </a:r>
                      <a:endParaRPr lang="en-US" sz="1400" dirty="0"/>
                    </a:p>
                  </a:txBody>
                  <a:tcPr marL="91440" marR="91440" marT="45720" marB="45720">
                    <a:lnL w="12700" cap="flat" cmpd="sng" algn="ctr">
                      <a:solidFill>
                        <a:srgbClr val="5E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E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E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E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</a:rPr>
                        <a:t>Сложности мониторинга</a:t>
                      </a:r>
                      <a:endParaRPr lang="en-US" sz="1400" dirty="0"/>
                    </a:p>
                  </a:txBody>
                  <a:tcPr marL="91440" marR="91440" marT="45720" marB="45720">
                    <a:lnL w="12700" cap="flat" cmpd="sng" algn="ctr">
                      <a:solidFill>
                        <a:srgbClr val="5E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E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E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E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</a:rPr>
                        <a:t>Трудности управления</a:t>
                      </a:r>
                      <a:endParaRPr lang="en-US" sz="1400" dirty="0"/>
                    </a:p>
                  </a:txBody>
                  <a:tcPr marL="91440" marR="91440" marT="45720" marB="45720">
                    <a:lnL w="12700" cap="flat" cmpd="sng" algn="ctr">
                      <a:solidFill>
                        <a:srgbClr val="5E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E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E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E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61703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</a:rPr>
                        <a:t>Применение в России</a:t>
                      </a:r>
                      <a:endParaRPr lang="en-US" sz="1400" dirty="0"/>
                    </a:p>
                  </a:txBody>
                  <a:tcPr marL="91440" marR="91440" marT="45720" marB="45720">
                    <a:lnL w="12700" cap="flat" cmpd="sng" algn="ctr">
                      <a:solidFill>
                        <a:srgbClr val="5E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E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E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E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</a:rPr>
                        <a:t>Кавказский заповедник</a:t>
                      </a:r>
                      <a:endParaRPr lang="en-US" sz="1400" dirty="0"/>
                    </a:p>
                  </a:txBody>
                  <a:tcPr marL="91440" marR="91440" marT="45720" marB="45720">
                    <a:lnL w="12700" cap="flat" cmpd="sng" algn="ctr">
                      <a:solidFill>
                        <a:srgbClr val="5E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E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E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E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</a:rPr>
                        <a:t>Эко-туризм Сочи</a:t>
                      </a:r>
                      <a:endParaRPr lang="en-US" sz="1400" dirty="0"/>
                    </a:p>
                  </a:txBody>
                  <a:tcPr marL="91440" marR="91440" marT="45720" marB="45720">
                    <a:lnL w="12700" cap="flat" cmpd="sng" algn="ctr">
                      <a:solidFill>
                        <a:srgbClr val="5E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E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E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E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</a:rPr>
                        <a:t>Байкальская программа</a:t>
                      </a:r>
                      <a:endParaRPr lang="en-US" sz="1400" dirty="0"/>
                    </a:p>
                  </a:txBody>
                  <a:tcPr marL="91440" marR="91440" marT="45720" marB="45720">
                    <a:lnL w="12700" cap="flat" cmpd="sng" algn="ctr">
                      <a:solidFill>
                        <a:srgbClr val="5E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E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E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E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</a:rPr>
                        <a:t>Экологические нормы автопрома</a:t>
                      </a:r>
                      <a:endParaRPr lang="en-US" sz="1400" dirty="0"/>
                    </a:p>
                  </a:txBody>
                  <a:tcPr marL="91440" marR="91440" marT="45720" marB="45720">
                    <a:lnL w="12700" cap="flat" cmpd="sng" algn="ctr">
                      <a:solidFill>
                        <a:srgbClr val="5E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E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E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E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</a:rPr>
                        <a:t>Парк Зарядье Москва</a:t>
                      </a:r>
                      <a:endParaRPr lang="en-US" sz="1400" dirty="0"/>
                    </a:p>
                  </a:txBody>
                  <a:tcPr marL="91440" marR="91440" marT="45720" marB="45720">
                    <a:lnL w="12700" cap="flat" cmpd="sng" algn="ctr">
                      <a:solidFill>
                        <a:srgbClr val="5E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E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E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E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764" y="1080655"/>
            <a:ext cx="11371811" cy="3973484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315884" y="209896"/>
            <a:ext cx="11720945" cy="5486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3100"/>
              </a:lnSpc>
              <a:buNone/>
            </a:pPr>
            <a:r>
              <a:rPr lang="en-US" sz="2200" b="1" dirty="0">
                <a:solidFill>
                  <a:srgbClr val="000000"/>
                </a:solidFill>
              </a:rPr>
              <a:t>Диаграмма структуры экосистемы</a:t>
            </a:r>
            <a:endParaRPr lang="en-US" sz="2200" dirty="0"/>
          </a:p>
        </p:txBody>
      </p:sp>
      <p:sp>
        <p:nvSpPr>
          <p:cNvPr id="5" name="Text 1"/>
          <p:cNvSpPr/>
          <p:nvPr/>
        </p:nvSpPr>
        <p:spPr>
          <a:xfrm>
            <a:off x="315884" y="5569527"/>
            <a:ext cx="11554691" cy="96427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2100"/>
              </a:lnSpc>
              <a:buNone/>
            </a:pPr>
            <a:r>
              <a:rPr lang="en-US" sz="1500" dirty="0">
                <a:solidFill>
                  <a:srgbClr val="000000"/>
                </a:solidFill>
              </a:rPr>
              <a:t>Диаграмма показывает распределение биоразнообразия различных экосистем (%). Лесные зоны занимают наибольший объем (40%), за ними следуют водные экосистемы (20%) и поля с лугами (15%). Минимальная доля приходится на пустынные зоны (8%) и городские (10%), а наименьшую — на тундры и ледники (7%).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271847" y="417715"/>
            <a:ext cx="10141527" cy="5486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3100"/>
              </a:lnSpc>
              <a:buNone/>
            </a:pPr>
            <a:r>
              <a:rPr lang="en-US" sz="2200" b="1" dirty="0">
                <a:solidFill>
                  <a:srgbClr val="000000"/>
                </a:solidFill>
              </a:rPr>
              <a:t>Влияние человека на природу</a:t>
            </a:r>
            <a:endParaRPr lang="en-US" sz="2200" dirty="0"/>
          </a:p>
        </p:txBody>
      </p:sp>
      <p:sp>
        <p:nvSpPr>
          <p:cNvPr id="4" name="Text 1"/>
          <p:cNvSpPr/>
          <p:nvPr/>
        </p:nvSpPr>
        <p:spPr>
          <a:xfrm>
            <a:off x="1271847" y="1662545"/>
            <a:ext cx="4156364" cy="123028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2100"/>
              </a:lnSpc>
              <a:buNone/>
            </a:pPr>
            <a:r>
              <a:rPr lang="en-US" sz="1500" dirty="0">
                <a:solidFill>
                  <a:srgbClr val="000000"/>
                </a:solidFill>
              </a:rPr>
              <a:t>Ежегодно люди выбрасывают более 2,1 миллиарда тонн отходов, что приводит к загрязнению 40% мировых водоемов (ООН, 2021).</a:t>
            </a:r>
            <a:endParaRPr lang="en-US" sz="1500" dirty="0"/>
          </a:p>
        </p:txBody>
      </p:sp>
      <p:sp>
        <p:nvSpPr>
          <p:cNvPr id="5" name="Text 2"/>
          <p:cNvSpPr/>
          <p:nvPr/>
        </p:nvSpPr>
        <p:spPr>
          <a:xfrm>
            <a:off x="6675120" y="1662545"/>
            <a:ext cx="4156364" cy="176229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2100"/>
              </a:lnSpc>
              <a:buNone/>
            </a:pPr>
            <a:r>
              <a:rPr lang="en-US" sz="1500" dirty="0">
                <a:solidFill>
                  <a:srgbClr val="000000"/>
                </a:solidFill>
              </a:rPr>
              <a:t>Вырубка лесов занимает около 7,3 миллиона гектаров ежегодно, сокращая площадь зелёных зон на 15%. За последние сто лет средняя температура планеты увеличилась на 1,1°C из-за роста парниковых газов (IPCC, 2021).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5160" y="523702"/>
            <a:ext cx="4680065" cy="6051665"/>
          </a:xfrm>
          <a:prstGeom prst="rect">
            <a:avLst/>
          </a:prstGeom>
        </p:spPr>
      </p:pic>
      <p:sp>
        <p:nvSpPr>
          <p:cNvPr id="4" name="Shape 0"/>
          <p:cNvSpPr/>
          <p:nvPr/>
        </p:nvSpPr>
        <p:spPr>
          <a:xfrm>
            <a:off x="7714211" y="6001789"/>
            <a:ext cx="3890356" cy="407324"/>
          </a:xfrm>
          <a:prstGeom prst="roundRect">
            <a:avLst>
              <a:gd name="adj" fmla="val 51020"/>
            </a:avLst>
          </a:prstGeom>
          <a:solidFill>
            <a:srgbClr val="FFFFFF">
              <a:alpha val="50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5" name="Text 1"/>
          <p:cNvSpPr/>
          <p:nvPr/>
        </p:nvSpPr>
        <p:spPr>
          <a:xfrm>
            <a:off x="7714211" y="6001789"/>
            <a:ext cx="3890356" cy="40732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endParaRPr lang="en-US" dirty="0"/>
          </a:p>
        </p:txBody>
      </p:sp>
      <p:sp>
        <p:nvSpPr>
          <p:cNvPr id="6" name="Text 2"/>
          <p:cNvSpPr/>
          <p:nvPr/>
        </p:nvSpPr>
        <p:spPr>
          <a:xfrm>
            <a:off x="648393" y="1082733"/>
            <a:ext cx="5985164" cy="5486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3100"/>
              </a:lnSpc>
              <a:buNone/>
            </a:pPr>
            <a:r>
              <a:rPr lang="en-US" sz="2200" b="1" dirty="0">
                <a:solidFill>
                  <a:srgbClr val="000000"/>
                </a:solidFill>
              </a:rPr>
              <a:t>Загрязнение окружающей среды</a:t>
            </a:r>
            <a:endParaRPr lang="en-US" sz="2200" dirty="0"/>
          </a:p>
        </p:txBody>
      </p:sp>
      <p:sp>
        <p:nvSpPr>
          <p:cNvPr id="7" name="Text 3"/>
          <p:cNvSpPr/>
          <p:nvPr/>
        </p:nvSpPr>
        <p:spPr>
          <a:xfrm>
            <a:off x="648393" y="2078182"/>
            <a:ext cx="5818909" cy="229431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2100"/>
              </a:lnSpc>
              <a:buNone/>
            </a:pPr>
            <a:r>
              <a:rPr lang="en-US" sz="1500" dirty="0">
                <a:solidFill>
                  <a:srgbClr val="000000"/>
                </a:solidFill>
              </a:rPr>
              <a:t>Ежегодно в атмосферу выбрасывается около 40 млрд тонн парниковых газов, что приводит к повышению средней температуры планеты на 1,2°C за последние столетие; более 8 млн тонн пластиковых отходов ежегодно попадают в океаны, убивая свыше 1 миллиона морских птиц и 100 тысяч млекопитающих ежегодно; каждые 2 минуты уничтожается участок тропических лесов размером с футбольное поле, теряя при этом миллионы видов флоры и фауны.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271847" y="417715"/>
            <a:ext cx="10141527" cy="5486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3100"/>
              </a:lnSpc>
              <a:buNone/>
            </a:pPr>
            <a:r>
              <a:rPr lang="en-US" sz="2200" b="1" dirty="0">
                <a:solidFill>
                  <a:srgbClr val="000000"/>
                </a:solidFill>
              </a:rPr>
              <a:t>Экологические проблемы современности</a:t>
            </a:r>
            <a:endParaRPr lang="en-US" sz="2200" dirty="0"/>
          </a:p>
        </p:txBody>
      </p:sp>
      <p:sp>
        <p:nvSpPr>
          <p:cNvPr id="4" name="Text 1"/>
          <p:cNvSpPr/>
          <p:nvPr/>
        </p:nvSpPr>
        <p:spPr>
          <a:xfrm>
            <a:off x="1271847" y="1662545"/>
            <a:ext cx="6650182" cy="69826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2100"/>
              </a:lnSpc>
              <a:buNone/>
            </a:pPr>
            <a:r>
              <a:rPr lang="en-US" sz="1500" dirty="0">
                <a:solidFill>
                  <a:srgbClr val="000000"/>
                </a:solidFill>
              </a:rPr>
              <a:t>Ежегодно человечество выбрасывает свыше 30 миллиардов тонн отходов (ООН, 2021), из которых только 17% перерабатывается.</a:t>
            </a:r>
            <a:endParaRPr lang="en-US" sz="1500" dirty="0"/>
          </a:p>
        </p:txBody>
      </p:sp>
      <p:sp>
        <p:nvSpPr>
          <p:cNvPr id="5" name="Text 2"/>
          <p:cNvSpPr/>
          <p:nvPr/>
        </p:nvSpPr>
        <p:spPr>
          <a:xfrm>
            <a:off x="1271847" y="2909455"/>
            <a:ext cx="6650182" cy="96427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2100"/>
              </a:lnSpc>
              <a:buNone/>
            </a:pPr>
            <a:r>
              <a:rPr lang="en-US" sz="1500" dirty="0">
                <a:solidFill>
                  <a:srgbClr val="000000"/>
                </a:solidFill>
              </a:rPr>
              <a:t>Загрязнение воздуха транспортными средствами приводит к гибели около 4 миллионов человек ежегодно (Всемирная организация здравоохранения, 2018).</a:t>
            </a:r>
            <a:endParaRPr lang="en-US" sz="1500" dirty="0"/>
          </a:p>
        </p:txBody>
      </p:sp>
      <p:sp>
        <p:nvSpPr>
          <p:cNvPr id="6" name="Text 3"/>
          <p:cNvSpPr/>
          <p:nvPr/>
        </p:nvSpPr>
        <p:spPr>
          <a:xfrm>
            <a:off x="1271847" y="3873731"/>
            <a:ext cx="6650182" cy="96427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2100"/>
              </a:lnSpc>
              <a:buNone/>
            </a:pPr>
            <a:r>
              <a:rPr lang="en-US" sz="1500" dirty="0">
                <a:solidFill>
                  <a:srgbClr val="000000"/>
                </a:solidFill>
              </a:rPr>
              <a:t>За последние 50 лет площадь лесов планеты сократилась на 12%, что напрямую влияет на климатические изменения и потерю биоразнообразия.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2026-06-30T19:41:55Z</dcterms:created>
  <dcterms:modified xsi:type="dcterms:W3CDTF">2026-06-30T19:41:55Z</dcterms:modified>
</cp:coreProperties>
</file>