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1.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slideLayout" Target="../slideLayouts/slideLayout1.xml"/><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0" y="0"/>
            <a:ext cx="12192000" cy="6858000"/>
          </a:xfrm>
          <a:prstGeom prst="rect">
            <a:avLst/>
          </a:prstGeom>
        </p:spPr>
      </p:pic>
      <p:sp>
        <p:nvSpPr>
          <p:cNvPr id="4" name="Text 0"/>
          <p:cNvSpPr/>
          <p:nvPr/>
        </p:nvSpPr>
        <p:spPr>
          <a:xfrm>
            <a:off x="6467302" y="1248987"/>
            <a:ext cx="5569527" cy="4222865"/>
          </a:xfrm>
          <a:prstGeom prst="rect">
            <a:avLst/>
          </a:prstGeom>
          <a:noFill/>
          <a:ln/>
        </p:spPr>
        <p:txBody>
          <a:bodyPr wrap="square" rtlCol="0" anchor="t"/>
          <a:lstStyle/>
          <a:p>
            <a:pPr algn="r" indent="0" marL="0">
              <a:lnSpc>
                <a:spcPts val="8100"/>
              </a:lnSpc>
              <a:buNone/>
            </a:pPr>
            <a:r>
              <a:rPr lang="en-US" sz="3800" b="1" dirty="0">
                <a:solidFill>
                  <a:srgbClr val="000000"/>
                </a:solidFill>
              </a:rPr>
              <a:t>Библиотека Александрийская: Первый «Google» древности и её гибель</a:t>
            </a:r>
            <a:endParaRPr lang="en-US" sz="3800" dirty="0"/>
          </a:p>
        </p:txBody>
      </p:sp>
      <p:sp>
        <p:nvSpPr>
          <p:cNvPr id="5" name="Text 1"/>
          <p:cNvSpPr/>
          <p:nvPr/>
        </p:nvSpPr>
        <p:spPr>
          <a:xfrm>
            <a:off x="6467302" y="6234545"/>
            <a:ext cx="5403273" cy="432262"/>
          </a:xfrm>
          <a:prstGeom prst="rect">
            <a:avLst/>
          </a:prstGeom>
          <a:noFill/>
          <a:ln/>
        </p:spPr>
        <p:txBody>
          <a:bodyPr wrap="square" rtlCol="0" anchor="t"/>
          <a:lstStyle/>
          <a:p>
            <a:pPr algn="r" indent="0" marL="0">
              <a:lnSpc>
                <a:spcPts val="2100"/>
              </a:lnSpc>
              <a:buNone/>
            </a:pPr>
            <a:r>
              <a:rPr lang="en-US" sz="1500" dirty="0">
                <a:solidFill>
                  <a:srgbClr val="000000"/>
                </a:solidFill>
              </a:rPr>
              <a:t>Автор презентации: Presentacium.ru</a:t>
            </a:r>
            <a:endParaRPr lang="en-US" sz="1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Восстановление информации</a:t>
            </a:r>
            <a:endParaRPr lang="en-US" sz="2200" dirty="0"/>
          </a:p>
        </p:txBody>
      </p:sp>
      <p:sp>
        <p:nvSpPr>
          <p:cNvPr id="4" name="Text 1"/>
          <p:cNvSpPr/>
          <p:nvPr/>
        </p:nvSpPr>
        <p:spPr>
          <a:xfrm>
            <a:off x="1271847" y="2078182"/>
            <a:ext cx="9975273" cy="964276"/>
          </a:xfrm>
          <a:prstGeom prst="rect">
            <a:avLst/>
          </a:prstGeom>
          <a:noFill/>
          <a:ln/>
        </p:spPr>
        <p:txBody>
          <a:bodyPr wrap="square" rtlCol="0" anchor="t"/>
          <a:lstStyle/>
          <a:p>
            <a:pPr algn="l" indent="0" marL="0">
              <a:lnSpc>
                <a:spcPts val="2100"/>
              </a:lnSpc>
              <a:buNone/>
            </a:pPr>
            <a:r>
              <a:rPr lang="en-US" sz="1500" dirty="0">
                <a:solidFill>
                  <a:srgbClr val="000000"/>
                </a:solidFill>
              </a:rPr>
              <a:t>В древние времена Александрийская библиотека являлась центром знаний, где хранилось более полумиллиона папирусных свитков, что эквивалентно приблизительно 10 миллионам страниц современного текста.</a:t>
            </a:r>
            <a:endParaRPr lang="en-US" sz="1500" dirty="0"/>
          </a:p>
        </p:txBody>
      </p:sp>
      <p:sp>
        <p:nvSpPr>
          <p:cNvPr id="5" name="Shape 2"/>
          <p:cNvSpPr/>
          <p:nvPr/>
        </p:nvSpPr>
        <p:spPr>
          <a:xfrm>
            <a:off x="731520" y="2078182"/>
            <a:ext cx="498764" cy="498764"/>
          </a:xfrm>
          <a:prstGeom prst="roundRect">
            <a:avLst>
              <a:gd name="adj" fmla="val 16667"/>
            </a:avLst>
          </a:prstGeom>
          <a:solidFill>
            <a:srgbClr val="ECF5F4"/>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317578"/>
                </a:solidFill>
              </a:rPr>
              <a:t>1</a:t>
            </a:r>
            <a:endParaRPr lang="en-US" sz="3000" dirty="0"/>
          </a:p>
        </p:txBody>
      </p:sp>
      <p:sp>
        <p:nvSpPr>
          <p:cNvPr id="7" name="Text 4"/>
          <p:cNvSpPr/>
          <p:nvPr/>
        </p:nvSpPr>
        <p:spPr>
          <a:xfrm>
            <a:off x="1271847" y="3241964"/>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С помощью передовых для своего времени технологий копирования и сохранения текстов библиотека обеспечивала сохранность и доступность знаний для будущих поколений. Несмотря на потерю значительной части собрания, современные исследователи продолжают работать над восстановлением и сохранением уцелевших фрагментов текстов, используя как оригинальные манускрипты, так и их копии.</a:t>
            </a:r>
            <a:endParaRPr lang="en-US" sz="1500" dirty="0"/>
          </a:p>
        </p:txBody>
      </p:sp>
      <p:sp>
        <p:nvSpPr>
          <p:cNvPr id="8" name="Shape 5"/>
          <p:cNvSpPr/>
          <p:nvPr/>
        </p:nvSpPr>
        <p:spPr>
          <a:xfrm>
            <a:off x="731520" y="3241964"/>
            <a:ext cx="498764" cy="498764"/>
          </a:xfrm>
          <a:prstGeom prst="roundRect">
            <a:avLst>
              <a:gd name="adj" fmla="val 16667"/>
            </a:avLst>
          </a:prstGeom>
          <a:solidFill>
            <a:srgbClr val="ECF5F4"/>
          </a:solidFill>
          <a:ln w="12700">
            <a:solidFill>
              <a:srgbClr val="FFFFFF">
                <a:alpha val="0"/>
              </a:srgbClr>
            </a:solidFill>
            <a:prstDash val="solid"/>
          </a:ln>
        </p:spPr>
      </p:sp>
      <p:sp>
        <p:nvSpPr>
          <p:cNvPr id="9" name="Text 6"/>
          <p:cNvSpPr/>
          <p:nvPr/>
        </p:nvSpPr>
        <p:spPr>
          <a:xfrm>
            <a:off x="731520" y="3200400"/>
            <a:ext cx="498764" cy="498764"/>
          </a:xfrm>
          <a:prstGeom prst="rect">
            <a:avLst/>
          </a:prstGeom>
          <a:noFill/>
          <a:ln/>
        </p:spPr>
        <p:txBody>
          <a:bodyPr wrap="square" rtlCol="0" anchor="ctr"/>
          <a:lstStyle/>
          <a:p>
            <a:pPr algn="ctr" indent="0" marL="0">
              <a:buNone/>
            </a:pPr>
            <a:r>
              <a:rPr lang="en-US" sz="3000" b="1" dirty="0">
                <a:solidFill>
                  <a:srgbClr val="317578"/>
                </a:solidFill>
              </a:rPr>
              <a:t>2</a:t>
            </a:r>
            <a:endParaRPr lang="en-US" sz="3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6995160" y="523702"/>
            <a:ext cx="4680065" cy="6051665"/>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Современные исследования</a:t>
            </a:r>
            <a:endParaRPr lang="en-US" sz="2200" dirty="0"/>
          </a:p>
        </p:txBody>
      </p:sp>
      <p:sp>
        <p:nvSpPr>
          <p:cNvPr id="5" name="Text 1"/>
          <p:cNvSpPr/>
          <p:nvPr/>
        </p:nvSpPr>
        <p:spPr>
          <a:xfrm>
            <a:off x="648393" y="2078182"/>
            <a:ext cx="5818909" cy="3624349"/>
          </a:xfrm>
          <a:prstGeom prst="rect">
            <a:avLst/>
          </a:prstGeom>
          <a:noFill/>
          <a:ln/>
        </p:spPr>
        <p:txBody>
          <a:bodyPr wrap="square" rtlCol="0" anchor="t"/>
          <a:lstStyle/>
          <a:p>
            <a:pPr algn="l" indent="0" marL="0">
              <a:lnSpc>
                <a:spcPts val="2100"/>
              </a:lnSpc>
              <a:buNone/>
            </a:pPr>
            <a:r>
              <a:rPr lang="en-US" sz="1500" dirty="0">
                <a:solidFill>
                  <a:srgbClr val="000000"/>
                </a:solidFill>
              </a:rPr>
              <a:t>Современные исследования подтверждают, что Александрийская библиотека насчитывала более 400 000 свитков, собранных в её фондах, которые охватывали разнообразные научные и культурные дисциплины. Учёные, работающие над восстановлением истории библиотеки, опираются на археологические находки и исторические документы, в том числе на работы Страбона, датируемые I веком до нашей эры, которые содержат ценные упоминания о её величии. Исследования также показывают, что Александрийская библиотека была центром интеллектуальной жизни, где трудились выдающиеся учёные, такие как Эратосфен, измеривший окружность Земли с точностью до 1% и ставший основоположником географии как науки.</a:t>
            </a:r>
            <a:endParaRPr lang="en-US" sz="15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750224"/>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Уроки прошлого</a:t>
            </a:r>
            <a:endParaRPr lang="en-US" sz="2200" dirty="0"/>
          </a:p>
        </p:txBody>
      </p:sp>
      <p:sp>
        <p:nvSpPr>
          <p:cNvPr id="4" name="Text 1"/>
          <p:cNvSpPr/>
          <p:nvPr/>
        </p:nvSpPr>
        <p:spPr>
          <a:xfrm>
            <a:off x="1271847" y="2078182"/>
            <a:ext cx="9975273" cy="1230284"/>
          </a:xfrm>
          <a:prstGeom prst="rect">
            <a:avLst/>
          </a:prstGeom>
          <a:noFill/>
          <a:ln/>
        </p:spPr>
        <p:txBody>
          <a:bodyPr wrap="square" rtlCol="0" anchor="t"/>
          <a:lstStyle/>
          <a:p>
            <a:pPr algn="l" indent="0" marL="0">
              <a:lnSpc>
                <a:spcPts val="2100"/>
              </a:lnSpc>
              <a:buNone/>
            </a:pPr>
            <a:r>
              <a:rPr lang="en-US" sz="1500" dirty="0">
                <a:solidFill>
                  <a:srgbClr val="000000"/>
                </a:solidFill>
              </a:rPr>
              <a:t>Основанная в III веке до нашей эры, Александрийская библиотека насчитывала около 500 000 свитков, став центром науки и культуры, где работали выдающиеся учёные, такие как Евклид и Эратосфен. Библиотека привлекала исследователей со всего мира, её коллекции постоянно пополнялись, а научные труды копировались и распространялись.</a:t>
            </a:r>
            <a:endParaRPr lang="en-US" sz="1500" dirty="0"/>
          </a:p>
        </p:txBody>
      </p:sp>
      <p:sp>
        <p:nvSpPr>
          <p:cNvPr id="5" name="Shape 2"/>
          <p:cNvSpPr/>
          <p:nvPr/>
        </p:nvSpPr>
        <p:spPr>
          <a:xfrm>
            <a:off x="731520" y="2078182"/>
            <a:ext cx="498764" cy="498764"/>
          </a:xfrm>
          <a:prstGeom prst="roundRect">
            <a:avLst>
              <a:gd name="adj" fmla="val 16667"/>
            </a:avLst>
          </a:prstGeom>
          <a:solidFill>
            <a:srgbClr val="ECF5F4"/>
          </a:solidFill>
          <a:ln w="12700">
            <a:solidFill>
              <a:srgbClr val="FFFFFF">
                <a:alpha val="0"/>
              </a:srgbClr>
            </a:solidFill>
            <a:prstDash val="solid"/>
          </a:ln>
        </p:spPr>
      </p:sp>
      <p:sp>
        <p:nvSpPr>
          <p:cNvPr id="6" name="Text 3"/>
          <p:cNvSpPr/>
          <p:nvPr/>
        </p:nvSpPr>
        <p:spPr>
          <a:xfrm>
            <a:off x="731520" y="2036618"/>
            <a:ext cx="498764" cy="498764"/>
          </a:xfrm>
          <a:prstGeom prst="rect">
            <a:avLst/>
          </a:prstGeom>
          <a:noFill/>
          <a:ln/>
        </p:spPr>
        <p:txBody>
          <a:bodyPr wrap="square" rtlCol="0" anchor="ctr"/>
          <a:lstStyle/>
          <a:p>
            <a:pPr algn="ctr" indent="0" marL="0">
              <a:buNone/>
            </a:pPr>
            <a:r>
              <a:rPr lang="en-US" sz="3000" b="1" dirty="0">
                <a:solidFill>
                  <a:srgbClr val="317578"/>
                </a:solidFill>
              </a:rPr>
              <a:t>1</a:t>
            </a:r>
            <a:endParaRPr lang="en-US" sz="3000" dirty="0"/>
          </a:p>
        </p:txBody>
      </p:sp>
      <p:sp>
        <p:nvSpPr>
          <p:cNvPr id="7" name="Text 4"/>
          <p:cNvSpPr/>
          <p:nvPr/>
        </p:nvSpPr>
        <p:spPr>
          <a:xfrm>
            <a:off x="1271847" y="3308465"/>
            <a:ext cx="9975273" cy="698269"/>
          </a:xfrm>
          <a:prstGeom prst="rect">
            <a:avLst/>
          </a:prstGeom>
          <a:noFill/>
          <a:ln/>
        </p:spPr>
        <p:txBody>
          <a:bodyPr wrap="square" rtlCol="0" anchor="t"/>
          <a:lstStyle/>
          <a:p>
            <a:pPr algn="l" indent="0" marL="0">
              <a:lnSpc>
                <a:spcPts val="2100"/>
              </a:lnSpc>
              <a:buNone/>
            </a:pPr>
            <a:r>
              <a:rPr lang="en-US" sz="1500" dirty="0">
                <a:solidFill>
                  <a:srgbClr val="000000"/>
                </a:solidFill>
              </a:rPr>
              <a:t>Несмотря на все достижения, в результате череды исторических событий библиотека была разрушена, оставив после себя лишь упоминания в древних текстах и легенды о её величии.</a:t>
            </a:r>
            <a:endParaRPr lang="en-US" sz="1500" dirty="0"/>
          </a:p>
        </p:txBody>
      </p:sp>
      <p:sp>
        <p:nvSpPr>
          <p:cNvPr id="8" name="Shape 5"/>
          <p:cNvSpPr/>
          <p:nvPr/>
        </p:nvSpPr>
        <p:spPr>
          <a:xfrm>
            <a:off x="731520" y="3308465"/>
            <a:ext cx="498764" cy="498764"/>
          </a:xfrm>
          <a:prstGeom prst="roundRect">
            <a:avLst>
              <a:gd name="adj" fmla="val 16667"/>
            </a:avLst>
          </a:prstGeom>
          <a:solidFill>
            <a:srgbClr val="ECF5F4"/>
          </a:solidFill>
          <a:ln w="12700">
            <a:solidFill>
              <a:srgbClr val="FFFFFF">
                <a:alpha val="0"/>
              </a:srgbClr>
            </a:solidFill>
            <a:prstDash val="solid"/>
          </a:ln>
        </p:spPr>
      </p:sp>
      <p:sp>
        <p:nvSpPr>
          <p:cNvPr id="9" name="Text 6"/>
          <p:cNvSpPr/>
          <p:nvPr/>
        </p:nvSpPr>
        <p:spPr>
          <a:xfrm>
            <a:off x="731520" y="3266902"/>
            <a:ext cx="498764" cy="498764"/>
          </a:xfrm>
          <a:prstGeom prst="rect">
            <a:avLst/>
          </a:prstGeom>
          <a:noFill/>
          <a:ln/>
        </p:spPr>
        <p:txBody>
          <a:bodyPr wrap="square" rtlCol="0" anchor="ctr"/>
          <a:lstStyle/>
          <a:p>
            <a:pPr algn="ctr" indent="0" marL="0">
              <a:buNone/>
            </a:pPr>
            <a:r>
              <a:rPr lang="en-US" sz="3000" b="1" dirty="0">
                <a:solidFill>
                  <a:srgbClr val="317578"/>
                </a:solidFill>
              </a:rPr>
              <a:t>2</a:t>
            </a:r>
            <a:endParaRPr lang="en-US" sz="3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582891" y="415636"/>
            <a:ext cx="3308465" cy="6026727"/>
          </a:xfrm>
          <a:prstGeom prst="rect">
            <a:avLst/>
          </a:prstGeom>
        </p:spPr>
      </p:pic>
      <p:sp>
        <p:nvSpPr>
          <p:cNvPr id="4" name="Text 0"/>
          <p:cNvSpPr/>
          <p:nvPr/>
        </p:nvSpPr>
        <p:spPr>
          <a:xfrm>
            <a:off x="648393"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Наследие Александрийской библиотеки</a:t>
            </a:r>
            <a:endParaRPr lang="en-US" sz="2200" dirty="0"/>
          </a:p>
        </p:txBody>
      </p:sp>
      <p:sp>
        <p:nvSpPr>
          <p:cNvPr id="5" name="Text 1"/>
          <p:cNvSpPr/>
          <p:nvPr/>
        </p:nvSpPr>
        <p:spPr>
          <a:xfrm>
            <a:off x="648393" y="2078182"/>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Александрийская библиотека оказала значительное влияние на сохранение культурного наследия. Из её фондов сохранилось около 5 тыс.</a:t>
            </a:r>
            <a:endParaRPr lang="en-US" sz="1500" dirty="0"/>
          </a:p>
        </p:txBody>
      </p:sp>
      <p:sp>
        <p:nvSpPr>
          <p:cNvPr id="6" name="Text 2"/>
          <p:cNvSpPr/>
          <p:nvPr/>
        </p:nvSpPr>
        <p:spPr>
          <a:xfrm>
            <a:off x="648393" y="3042458"/>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рукописей, работы 1 тыс. авторов, а на основе её текстов создано свыше 100 древних переводов. Наследие библиотеки вдохновляет более 10 тыс.</a:t>
            </a:r>
            <a:endParaRPr lang="en-US" sz="1500" dirty="0"/>
          </a:p>
        </p:txBody>
      </p:sp>
      <p:sp>
        <p:nvSpPr>
          <p:cNvPr id="7" name="Text 3"/>
          <p:cNvSpPr/>
          <p:nvPr/>
        </p:nvSpPr>
        <p:spPr>
          <a:xfrm>
            <a:off x="648393" y="4006735"/>
            <a:ext cx="5818909" cy="432262"/>
          </a:xfrm>
          <a:prstGeom prst="rect">
            <a:avLst/>
          </a:prstGeom>
          <a:noFill/>
          <a:ln/>
        </p:spPr>
        <p:txBody>
          <a:bodyPr wrap="square" rtlCol="0" anchor="t"/>
          <a:lstStyle/>
          <a:p>
            <a:pPr algn="l" indent="0" marL="0">
              <a:lnSpc>
                <a:spcPts val="2100"/>
              </a:lnSpc>
              <a:buNone/>
            </a:pPr>
            <a:r>
              <a:rPr lang="en-US" sz="1500" dirty="0">
                <a:solidFill>
                  <a:srgbClr val="000000"/>
                </a:solidFill>
              </a:rPr>
              <a:t>современных изданий.</a:t>
            </a:r>
            <a:endParaRPr lang="en-US" sz="15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399011" y="1248987"/>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Спасибо за внимание!</a:t>
            </a:r>
            <a:endParaRPr lang="en-US" sz="2200" dirty="0"/>
          </a:p>
        </p:txBody>
      </p:sp>
      <p:sp>
        <p:nvSpPr>
          <p:cNvPr id="4" name="Text 1"/>
          <p:cNvSpPr/>
          <p:nvPr/>
        </p:nvSpPr>
        <p:spPr>
          <a:xfrm>
            <a:off x="399011" y="2327564"/>
            <a:ext cx="5818909" cy="1496291"/>
          </a:xfrm>
          <a:prstGeom prst="rect">
            <a:avLst/>
          </a:prstGeom>
          <a:noFill/>
          <a:ln/>
        </p:spPr>
        <p:txBody>
          <a:bodyPr wrap="square" rtlCol="0" anchor="t"/>
          <a:lstStyle/>
          <a:p>
            <a:pPr algn="l" indent="0" marL="0">
              <a:lnSpc>
                <a:spcPts val="2100"/>
              </a:lnSpc>
              <a:buNone/>
            </a:pPr>
            <a:r>
              <a:rPr lang="en-US" sz="1500" dirty="0">
                <a:solidFill>
                  <a:srgbClr val="000000"/>
                </a:solidFill>
              </a:rPr>
              <a:t>Спасибо за внимание. В этой презентации мы рассмотрели историю Александрийской библиотеки, её роль в сохранении знаний и влияние на науку. Мы также обсудили технологии хранения книг и узнали о причинах гибели этого великого хранилища знаний.</a:t>
            </a:r>
            <a:endParaRPr lang="en-US" sz="15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2768138" y="1248987"/>
            <a:ext cx="6816436" cy="773084"/>
          </a:xfrm>
          <a:prstGeom prst="rect">
            <a:avLst/>
          </a:prstGeom>
          <a:noFill/>
          <a:ln/>
        </p:spPr>
        <p:txBody>
          <a:bodyPr wrap="square" rtlCol="0" anchor="t"/>
          <a:lstStyle/>
          <a:p>
            <a:pPr algn="ctr" indent="0" marL="0">
              <a:lnSpc>
                <a:spcPts val="4900"/>
              </a:lnSpc>
              <a:buNone/>
            </a:pPr>
            <a:r>
              <a:rPr lang="en-US" sz="3400" b="1" dirty="0">
                <a:solidFill>
                  <a:srgbClr val="000000"/>
                </a:solidFill>
              </a:rPr>
              <a:t>Введение</a:t>
            </a:r>
            <a:endParaRPr lang="en-US" sz="3400" dirty="0"/>
          </a:p>
        </p:txBody>
      </p:sp>
      <p:sp>
        <p:nvSpPr>
          <p:cNvPr id="4" name="Text 1"/>
          <p:cNvSpPr/>
          <p:nvPr/>
        </p:nvSpPr>
        <p:spPr>
          <a:xfrm>
            <a:off x="2768138" y="2327564"/>
            <a:ext cx="6650182" cy="1496291"/>
          </a:xfrm>
          <a:prstGeom prst="rect">
            <a:avLst/>
          </a:prstGeom>
          <a:noFill/>
          <a:ln/>
        </p:spPr>
        <p:txBody>
          <a:bodyPr wrap="square" rtlCol="0" anchor="t"/>
          <a:lstStyle/>
          <a:p>
            <a:pPr algn="ctr" indent="0" marL="0">
              <a:lnSpc>
                <a:spcPts val="2100"/>
              </a:lnSpc>
              <a:buNone/>
            </a:pPr>
            <a:r>
              <a:rPr lang="en-US" sz="1500" dirty="0">
                <a:solidFill>
                  <a:srgbClr val="000000"/>
                </a:solidFill>
              </a:rPr>
              <a:t>В презентации мы рассмотрим историю Александрийской библиотеки — от её создания до гибели. Узнаем о её фонде, технологиях хранения книг и известных покровителях. Разберём, как Александрийская библиотека повлияла на сохранение знаний и науку, а также обсудим уроки прошлого и наследие этого великого учреждения.</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1271847"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История создания</a:t>
            </a:r>
            <a:endParaRPr lang="en-US" sz="2200" dirty="0"/>
          </a:p>
        </p:txBody>
      </p:sp>
      <p:sp>
        <p:nvSpPr>
          <p:cNvPr id="4" name="Text 1"/>
          <p:cNvSpPr/>
          <p:nvPr/>
        </p:nvSpPr>
        <p:spPr>
          <a:xfrm>
            <a:off x="1271847" y="1662545"/>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Библиотека Александрийская была основана в III веке до нашей эры, в 280 году до н.</a:t>
            </a:r>
            <a:endParaRPr lang="en-US" sz="1500" dirty="0"/>
          </a:p>
        </p:txBody>
      </p:sp>
      <p:sp>
        <p:nvSpPr>
          <p:cNvPr id="5" name="Text 2"/>
          <p:cNvSpPr/>
          <p:nvPr/>
        </p:nvSpPr>
        <p:spPr>
          <a:xfrm>
            <a:off x="1271847" y="2909455"/>
            <a:ext cx="6650182" cy="964276"/>
          </a:xfrm>
          <a:prstGeom prst="rect">
            <a:avLst/>
          </a:prstGeom>
          <a:noFill/>
          <a:ln/>
        </p:spPr>
        <p:txBody>
          <a:bodyPr wrap="square" rtlCol="0" anchor="t"/>
          <a:lstStyle/>
          <a:p>
            <a:pPr algn="l" indent="0" marL="0">
              <a:lnSpc>
                <a:spcPts val="2100"/>
              </a:lnSpc>
              <a:buNone/>
            </a:pPr>
            <a:r>
              <a:rPr lang="en-US" sz="1500" dirty="0">
                <a:solidFill>
                  <a:srgbClr val="000000"/>
                </a:solidFill>
              </a:rPr>
              <a:t>э., по указу царя Птолемея I Сотера. Она стала одним из крупнейших хранилищ знаний в древнем мире, насчитывающим около 500 000 свитков.</a:t>
            </a:r>
            <a:endParaRPr lang="en-US" sz="1500" dirty="0"/>
          </a:p>
        </p:txBody>
      </p:sp>
      <p:sp>
        <p:nvSpPr>
          <p:cNvPr id="6" name="Text 3"/>
          <p:cNvSpPr/>
          <p:nvPr/>
        </p:nvSpPr>
        <p:spPr>
          <a:xfrm>
            <a:off x="1271847" y="3873731"/>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В её фондах работали учёные и исследователи, которые способствовали развитию различных научных областей на протяжении нескольких веков.</a:t>
            </a:r>
            <a:endParaRPr lang="en-US" sz="15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Фонд библиотеки</a:t>
            </a:r>
            <a:endParaRPr lang="en-US" sz="2200" dirty="0"/>
          </a:p>
        </p:txBody>
      </p:sp>
      <p:sp>
        <p:nvSpPr>
          <p:cNvPr id="5" name="Text 1"/>
          <p:cNvSpPr/>
          <p:nvPr/>
        </p:nvSpPr>
        <p:spPr>
          <a:xfrm>
            <a:off x="5636029" y="2078182"/>
            <a:ext cx="5818909" cy="1230284"/>
          </a:xfrm>
          <a:prstGeom prst="rect">
            <a:avLst/>
          </a:prstGeom>
          <a:noFill/>
          <a:ln/>
        </p:spPr>
        <p:txBody>
          <a:bodyPr wrap="square" rtlCol="0" anchor="t"/>
          <a:lstStyle/>
          <a:p>
            <a:pPr algn="l" indent="0" marL="0">
              <a:lnSpc>
                <a:spcPts val="2100"/>
              </a:lnSpc>
              <a:buNone/>
            </a:pPr>
            <a:r>
              <a:rPr lang="en-US" sz="1500" dirty="0">
                <a:solidFill>
                  <a:srgbClr val="000000"/>
                </a:solidFill>
              </a:rPr>
              <a:t>По данным исторических источников, Александрийская библиотека насчитывала около 500 000 свитков в момент своего расцвета. Она была основана в III веке до нашей эры и включала собрания текстов со всего античного мира.</a:t>
            </a:r>
            <a:endParaRPr lang="en-US" sz="1500" dirty="0"/>
          </a:p>
        </p:txBody>
      </p:sp>
      <p:sp>
        <p:nvSpPr>
          <p:cNvPr id="6" name="Text 2"/>
          <p:cNvSpPr/>
          <p:nvPr/>
        </p:nvSpPr>
        <p:spPr>
          <a:xfrm>
            <a:off x="5636029" y="3740727"/>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Фонд библиотеки служил не только для чтения, но и для научных исследований, что делало её важным центром знаний и культуры.</a:t>
            </a:r>
            <a:endParaRPr lang="en-US" sz="15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773084"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Структура библиотеки</a:t>
            </a:r>
            <a:endParaRPr lang="en-US" sz="2200" dirty="0"/>
          </a:p>
        </p:txBody>
      </p:sp>
      <p:sp>
        <p:nvSpPr>
          <p:cNvPr id="4" name="Text 1"/>
          <p:cNvSpPr/>
          <p:nvPr/>
        </p:nvSpPr>
        <p:spPr>
          <a:xfrm>
            <a:off x="1271847" y="1662545"/>
            <a:ext cx="6650182" cy="1496291"/>
          </a:xfrm>
          <a:prstGeom prst="rect">
            <a:avLst/>
          </a:prstGeom>
          <a:noFill/>
          <a:ln/>
        </p:spPr>
        <p:txBody>
          <a:bodyPr wrap="square" rtlCol="0" anchor="t"/>
          <a:lstStyle/>
          <a:p>
            <a:pPr algn="l" indent="0" marL="0">
              <a:lnSpc>
                <a:spcPts val="2100"/>
              </a:lnSpc>
              <a:buNone/>
            </a:pPr>
            <a:r>
              <a:rPr lang="en-US" sz="1500" dirty="0">
                <a:solidFill>
                  <a:srgbClr val="000000"/>
                </a:solidFill>
              </a:rPr>
              <a:t>В Александрийской библиотеке существовало три основных отдела: главный читальный зал, где размещалось около 400 тысяч свитков, отдел редких книг и рукописей, насчитывавший более 20 тысяч уникальных экземпляров, а также справочная служба с каталогами всех фондов библиотеки.</a:t>
            </a:r>
            <a:endParaRPr lang="en-US" sz="1500" dirty="0"/>
          </a:p>
        </p:txBody>
      </p:sp>
      <p:sp>
        <p:nvSpPr>
          <p:cNvPr id="5" name="Shape 2"/>
          <p:cNvSpPr/>
          <p:nvPr/>
        </p:nvSpPr>
        <p:spPr>
          <a:xfrm>
            <a:off x="731520" y="1662545"/>
            <a:ext cx="498764" cy="498764"/>
          </a:xfrm>
          <a:prstGeom prst="roundRect">
            <a:avLst>
              <a:gd name="adj" fmla="val 16667"/>
            </a:avLst>
          </a:prstGeom>
          <a:solidFill>
            <a:srgbClr val="ECF5F4"/>
          </a:solidFill>
          <a:ln w="12700">
            <a:solidFill>
              <a:srgbClr val="FFFFFF">
                <a:alpha val="0"/>
              </a:srgbClr>
            </a:solidFill>
            <a:prstDash val="solid"/>
          </a:ln>
        </p:spPr>
      </p:sp>
      <p:sp>
        <p:nvSpPr>
          <p:cNvPr id="6" name="Text 3"/>
          <p:cNvSpPr/>
          <p:nvPr/>
        </p:nvSpPr>
        <p:spPr>
          <a:xfrm>
            <a:off x="731520" y="1620982"/>
            <a:ext cx="498764" cy="498764"/>
          </a:xfrm>
          <a:prstGeom prst="rect">
            <a:avLst/>
          </a:prstGeom>
          <a:noFill/>
          <a:ln/>
        </p:spPr>
        <p:txBody>
          <a:bodyPr wrap="square" rtlCol="0" anchor="ctr"/>
          <a:lstStyle/>
          <a:p>
            <a:pPr algn="ctr" indent="0" marL="0">
              <a:buNone/>
            </a:pPr>
            <a:r>
              <a:rPr lang="en-US" sz="3000" b="1" dirty="0">
                <a:solidFill>
                  <a:srgbClr val="317578"/>
                </a:solidFill>
              </a:rPr>
              <a:t>1</a:t>
            </a:r>
            <a:endParaRPr lang="en-US" sz="3000" dirty="0"/>
          </a:p>
        </p:txBody>
      </p:sp>
      <p:sp>
        <p:nvSpPr>
          <p:cNvPr id="7" name="Text 4"/>
          <p:cNvSpPr/>
          <p:nvPr/>
        </p:nvSpPr>
        <p:spPr>
          <a:xfrm>
            <a:off x="1271847" y="3158836"/>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Каждый отдел был доступен для учёных и исследователей, желающих работать с архивными материалами.</a:t>
            </a:r>
            <a:endParaRPr lang="en-US" sz="1500" dirty="0"/>
          </a:p>
        </p:txBody>
      </p:sp>
      <p:sp>
        <p:nvSpPr>
          <p:cNvPr id="8" name="Shape 5"/>
          <p:cNvSpPr/>
          <p:nvPr/>
        </p:nvSpPr>
        <p:spPr>
          <a:xfrm>
            <a:off x="731520" y="3158836"/>
            <a:ext cx="498764" cy="498764"/>
          </a:xfrm>
          <a:prstGeom prst="roundRect">
            <a:avLst>
              <a:gd name="adj" fmla="val 16667"/>
            </a:avLst>
          </a:prstGeom>
          <a:solidFill>
            <a:srgbClr val="ECF5F4"/>
          </a:solidFill>
          <a:ln w="12700">
            <a:solidFill>
              <a:srgbClr val="FFFFFF">
                <a:alpha val="0"/>
              </a:srgbClr>
            </a:solidFill>
            <a:prstDash val="solid"/>
          </a:ln>
        </p:spPr>
      </p:sp>
      <p:sp>
        <p:nvSpPr>
          <p:cNvPr id="9" name="Text 6"/>
          <p:cNvSpPr/>
          <p:nvPr/>
        </p:nvSpPr>
        <p:spPr>
          <a:xfrm>
            <a:off x="731520" y="3117273"/>
            <a:ext cx="498764" cy="498764"/>
          </a:xfrm>
          <a:prstGeom prst="rect">
            <a:avLst/>
          </a:prstGeom>
          <a:noFill/>
          <a:ln/>
        </p:spPr>
        <p:txBody>
          <a:bodyPr wrap="square" rtlCol="0" anchor="ctr"/>
          <a:lstStyle/>
          <a:p>
            <a:pPr algn="ctr" indent="0" marL="0">
              <a:buNone/>
            </a:pPr>
            <a:r>
              <a:rPr lang="en-US" sz="3000" b="1" dirty="0">
                <a:solidFill>
                  <a:srgbClr val="317578"/>
                </a:solidFill>
              </a:rPr>
              <a:t>2</a:t>
            </a:r>
            <a:endParaRPr lang="en-US" sz="3000" dirty="0"/>
          </a:p>
        </p:txBody>
      </p:sp>
      <p:sp>
        <p:nvSpPr>
          <p:cNvPr id="10" name="Text 7"/>
          <p:cNvSpPr/>
          <p:nvPr/>
        </p:nvSpPr>
        <p:spPr>
          <a:xfrm>
            <a:off x="1271847" y="3857105"/>
            <a:ext cx="6650182" cy="698269"/>
          </a:xfrm>
          <a:prstGeom prst="rect">
            <a:avLst/>
          </a:prstGeom>
          <a:noFill/>
          <a:ln/>
        </p:spPr>
        <p:txBody>
          <a:bodyPr wrap="square" rtlCol="0" anchor="t"/>
          <a:lstStyle/>
          <a:p>
            <a:pPr algn="l" indent="0" marL="0">
              <a:lnSpc>
                <a:spcPts val="2100"/>
              </a:lnSpc>
              <a:buNone/>
            </a:pPr>
            <a:r>
              <a:rPr lang="en-US" sz="1500" dirty="0">
                <a:solidFill>
                  <a:srgbClr val="000000"/>
                </a:solidFill>
              </a:rPr>
              <a:t>Главное хранилище книг могло одновременно принять до 1000 посетителей для изучения собранных знаний.</a:t>
            </a:r>
            <a:endParaRPr lang="en-US" sz="1500" dirty="0"/>
          </a:p>
        </p:txBody>
      </p:sp>
      <p:sp>
        <p:nvSpPr>
          <p:cNvPr id="11" name="Shape 8"/>
          <p:cNvSpPr/>
          <p:nvPr/>
        </p:nvSpPr>
        <p:spPr>
          <a:xfrm>
            <a:off x="731520" y="3857105"/>
            <a:ext cx="498764" cy="498764"/>
          </a:xfrm>
          <a:prstGeom prst="roundRect">
            <a:avLst>
              <a:gd name="adj" fmla="val 16667"/>
            </a:avLst>
          </a:prstGeom>
          <a:solidFill>
            <a:srgbClr val="ECF5F4"/>
          </a:solidFill>
          <a:ln w="12700">
            <a:solidFill>
              <a:srgbClr val="FFFFFF">
                <a:alpha val="0"/>
              </a:srgbClr>
            </a:solidFill>
            <a:prstDash val="solid"/>
          </a:ln>
        </p:spPr>
      </p:sp>
      <p:sp>
        <p:nvSpPr>
          <p:cNvPr id="12" name="Text 9"/>
          <p:cNvSpPr/>
          <p:nvPr/>
        </p:nvSpPr>
        <p:spPr>
          <a:xfrm>
            <a:off x="731520" y="3815542"/>
            <a:ext cx="498764" cy="498764"/>
          </a:xfrm>
          <a:prstGeom prst="rect">
            <a:avLst/>
          </a:prstGeom>
          <a:noFill/>
          <a:ln/>
        </p:spPr>
        <p:txBody>
          <a:bodyPr wrap="square" rtlCol="0" anchor="ctr"/>
          <a:lstStyle/>
          <a:p>
            <a:pPr algn="ctr" indent="0" marL="0">
              <a:buNone/>
            </a:pPr>
            <a:r>
              <a:rPr lang="en-US" sz="3000" b="1" dirty="0">
                <a:solidFill>
                  <a:srgbClr val="317578"/>
                </a:solidFill>
              </a:rPr>
              <a:t>3</a:t>
            </a:r>
            <a:endParaRPr lang="en-US" sz="3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98764" y="415636"/>
            <a:ext cx="3308465" cy="6051665"/>
          </a:xfrm>
          <a:prstGeom prst="rect">
            <a:avLst/>
          </a:prstGeom>
        </p:spPr>
      </p:pic>
      <p:sp>
        <p:nvSpPr>
          <p:cNvPr id="4" name="Text 0"/>
          <p:cNvSpPr/>
          <p:nvPr/>
        </p:nvSpPr>
        <p:spPr>
          <a:xfrm>
            <a:off x="4513811"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Технологии хранения книг</a:t>
            </a:r>
            <a:endParaRPr lang="en-US" sz="2200" dirty="0"/>
          </a:p>
        </p:txBody>
      </p:sp>
      <p:sp>
        <p:nvSpPr>
          <p:cNvPr id="5" name="Text 1"/>
          <p:cNvSpPr/>
          <p:nvPr/>
        </p:nvSpPr>
        <p:spPr>
          <a:xfrm>
            <a:off x="4513811" y="2078182"/>
            <a:ext cx="5818909" cy="2294313"/>
          </a:xfrm>
          <a:prstGeom prst="rect">
            <a:avLst/>
          </a:prstGeom>
          <a:noFill/>
          <a:ln/>
        </p:spPr>
        <p:txBody>
          <a:bodyPr wrap="square" rtlCol="0" anchor="t"/>
          <a:lstStyle/>
          <a:p>
            <a:pPr algn="l" indent="0" marL="0">
              <a:lnSpc>
                <a:spcPts val="2100"/>
              </a:lnSpc>
              <a:buNone/>
            </a:pPr>
            <a:r>
              <a:rPr lang="en-US" sz="1500" dirty="0">
                <a:solidFill>
                  <a:srgbClr val="000000"/>
                </a:solidFill>
              </a:rPr>
              <a:t>В Александрийской библиотеке использовались многочисленные шкафы для хранения книг, количество которых составляло несколько сотен, обеспечивая сохранность более полумиллиона свитков, включая редкие издания, защищаемые от внешних воздействий. Для организации фонда применялась детальная система каталогизации, позволяющая быстро находить нужные материалы по специальным индексам и номерам.</a:t>
            </a:r>
            <a:endParaRPr lang="en-US" sz="1500" dirty="0"/>
          </a:p>
        </p:txBody>
      </p:sp>
      <p:sp>
        <p:nvSpPr>
          <p:cNvPr id="6" name="Text 2"/>
          <p:cNvSpPr/>
          <p:nvPr/>
        </p:nvSpPr>
        <p:spPr>
          <a:xfrm>
            <a:off x="4513811" y="4372495"/>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Среди технологий хранения также применялись специальные растворы для сохранения хрупких папирусов, продлевающие их срок службы на тысячи лет.</a:t>
            </a:r>
            <a:endParaRPr lang="en-US" sz="15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sp>
        <p:nvSpPr>
          <p:cNvPr id="3" name="Text 0"/>
          <p:cNvSpPr/>
          <p:nvPr/>
        </p:nvSpPr>
        <p:spPr>
          <a:xfrm>
            <a:off x="565265" y="417715"/>
            <a:ext cx="10141527" cy="548640"/>
          </a:xfrm>
          <a:prstGeom prst="rect">
            <a:avLst/>
          </a:prstGeom>
          <a:noFill/>
          <a:ln/>
        </p:spPr>
        <p:txBody>
          <a:bodyPr wrap="square" rtlCol="0" anchor="t"/>
          <a:lstStyle/>
          <a:p>
            <a:pPr indent="0" marL="0">
              <a:lnSpc>
                <a:spcPts val="3100"/>
              </a:lnSpc>
              <a:buNone/>
            </a:pPr>
            <a:r>
              <a:rPr lang="en-US" sz="2200" b="1" dirty="0">
                <a:solidFill>
                  <a:srgbClr val="000000"/>
                </a:solidFill>
              </a:rPr>
              <a:t>Известные покровители</a:t>
            </a:r>
            <a:endParaRPr lang="en-US" sz="2200" dirty="0"/>
          </a:p>
        </p:txBody>
      </p:sp>
      <p:sp>
        <p:nvSpPr>
          <p:cNvPr id="4" name="Text 1"/>
          <p:cNvSpPr/>
          <p:nvPr/>
        </p:nvSpPr>
        <p:spPr>
          <a:xfrm>
            <a:off x="1064029" y="1995055"/>
            <a:ext cx="10058400" cy="698269"/>
          </a:xfrm>
          <a:prstGeom prst="rect">
            <a:avLst/>
          </a:prstGeom>
          <a:noFill/>
          <a:ln/>
        </p:spPr>
        <p:txBody>
          <a:bodyPr wrap="square" rtlCol="0" anchor="t"/>
          <a:lstStyle/>
          <a:p>
            <a:pPr algn="l" indent="0" marL="0">
              <a:lnSpc>
                <a:spcPts val="2100"/>
              </a:lnSpc>
              <a:buNone/>
            </a:pPr>
            <a:r>
              <a:rPr lang="en-US" sz="1500" dirty="0">
                <a:solidFill>
                  <a:srgbClr val="000000"/>
                </a:solidFill>
              </a:rPr>
              <a:t>В период расцвета Александрийской библиотеки её покровителями были выдающиеся правители, такие как Птолемей I Сотер, основавший династию Лагидов и активно поддерживавший научные и культурные проекты.</a:t>
            </a:r>
            <a:endParaRPr lang="en-US" sz="1500" dirty="0"/>
          </a:p>
        </p:txBody>
      </p:sp>
      <p:sp>
        <p:nvSpPr>
          <p:cNvPr id="5" name="Text 2"/>
          <p:cNvSpPr/>
          <p:nvPr/>
        </p:nvSpPr>
        <p:spPr>
          <a:xfrm>
            <a:off x="1064029" y="4156364"/>
            <a:ext cx="4655127" cy="1496291"/>
          </a:xfrm>
          <a:prstGeom prst="rect">
            <a:avLst/>
          </a:prstGeom>
          <a:noFill/>
          <a:ln/>
        </p:spPr>
        <p:txBody>
          <a:bodyPr wrap="square" rtlCol="0" anchor="t"/>
          <a:lstStyle/>
          <a:p>
            <a:pPr algn="l" indent="0" marL="0">
              <a:lnSpc>
                <a:spcPts val="2100"/>
              </a:lnSpc>
              <a:buNone/>
            </a:pPr>
            <a:r>
              <a:rPr lang="en-US" sz="1500" dirty="0">
                <a:solidFill>
                  <a:srgbClr val="000000"/>
                </a:solidFill>
              </a:rPr>
              <a:t>Финансирование библиотеки осуществлялось из царской казны, и на её содержание выделялись значительные средства — точные цифры разнятся, но известно, что Птолемей II Филадельф увеличил бюджет на библиотеку и музеи.</a:t>
            </a:r>
            <a:endParaRPr lang="en-US" sz="1500" dirty="0"/>
          </a:p>
        </p:txBody>
      </p:sp>
      <p:sp>
        <p:nvSpPr>
          <p:cNvPr id="6" name="Text 3"/>
          <p:cNvSpPr/>
          <p:nvPr/>
        </p:nvSpPr>
        <p:spPr>
          <a:xfrm>
            <a:off x="6882938" y="4156364"/>
            <a:ext cx="4655127" cy="1230284"/>
          </a:xfrm>
          <a:prstGeom prst="rect">
            <a:avLst/>
          </a:prstGeom>
          <a:noFill/>
          <a:ln/>
        </p:spPr>
        <p:txBody>
          <a:bodyPr wrap="square" rtlCol="0" anchor="t"/>
          <a:lstStyle/>
          <a:p>
            <a:pPr algn="l" indent="0" marL="0">
              <a:lnSpc>
                <a:spcPts val="2100"/>
              </a:lnSpc>
              <a:buNone/>
            </a:pPr>
            <a:r>
              <a:rPr lang="en-US" sz="1500" dirty="0">
                <a:solidFill>
                  <a:srgbClr val="000000"/>
                </a:solidFill>
              </a:rPr>
              <a:t>Среди прочих покровителей библиотеки был также царь Антиох III, который передал в её фонд множество ценных манускриптов, обогатив фонд научными и литературными трудами.</a:t>
            </a:r>
            <a:endParaRPr lang="en-US" sz="15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457200" y="523702"/>
            <a:ext cx="4680065" cy="6051665"/>
          </a:xfrm>
          <a:prstGeom prst="rect">
            <a:avLst/>
          </a:prstGeom>
        </p:spPr>
      </p:pic>
      <p:sp>
        <p:nvSpPr>
          <p:cNvPr id="4" name="Text 0"/>
          <p:cNvSpPr/>
          <p:nvPr/>
        </p:nvSpPr>
        <p:spPr>
          <a:xfrm>
            <a:off x="5636029"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Падение библиотеки</a:t>
            </a:r>
            <a:endParaRPr lang="en-US" sz="2200" dirty="0"/>
          </a:p>
        </p:txBody>
      </p:sp>
      <p:sp>
        <p:nvSpPr>
          <p:cNvPr id="5" name="Text 1"/>
          <p:cNvSpPr/>
          <p:nvPr/>
        </p:nvSpPr>
        <p:spPr>
          <a:xfrm>
            <a:off x="5636029" y="2078182"/>
            <a:ext cx="5818909" cy="1762298"/>
          </a:xfrm>
          <a:prstGeom prst="rect">
            <a:avLst/>
          </a:prstGeom>
          <a:noFill/>
          <a:ln/>
        </p:spPr>
        <p:txBody>
          <a:bodyPr wrap="square" rtlCol="0" anchor="t"/>
          <a:lstStyle/>
          <a:p>
            <a:pPr algn="l" indent="0" marL="0">
              <a:lnSpc>
                <a:spcPts val="2100"/>
              </a:lnSpc>
              <a:buNone/>
            </a:pPr>
            <a:r>
              <a:rPr lang="en-US" sz="1500" dirty="0">
                <a:solidFill>
                  <a:srgbClr val="000000"/>
                </a:solidFill>
              </a:rPr>
              <a:t>В III веке до нашей эры в Александрии была создана одна из крупнейших библиотек древнего мира, насчитывавшая около 500 000 свитков. По различным оценкам, её уничтожение заняло несколько десятилетий и началось с приходом римлян в I веке до нашей эры, завершившееся в период римского правления.</a:t>
            </a:r>
            <a:endParaRPr lang="en-US" sz="1500" dirty="0"/>
          </a:p>
        </p:txBody>
      </p:sp>
      <p:sp>
        <p:nvSpPr>
          <p:cNvPr id="6" name="Text 2"/>
          <p:cNvSpPr/>
          <p:nvPr/>
        </p:nvSpPr>
        <p:spPr>
          <a:xfrm>
            <a:off x="5636029" y="3840480"/>
            <a:ext cx="5818909" cy="964276"/>
          </a:xfrm>
          <a:prstGeom prst="rect">
            <a:avLst/>
          </a:prstGeom>
          <a:noFill/>
          <a:ln/>
        </p:spPr>
        <p:txBody>
          <a:bodyPr wrap="square" rtlCol="0" anchor="t"/>
          <a:lstStyle/>
          <a:p>
            <a:pPr algn="l" indent="0" marL="0">
              <a:lnSpc>
                <a:spcPts val="2100"/>
              </a:lnSpc>
              <a:buNone/>
            </a:pPr>
            <a:r>
              <a:rPr lang="en-US" sz="1500" dirty="0">
                <a:solidFill>
                  <a:srgbClr val="000000"/>
                </a:solidFill>
              </a:rPr>
              <a:t>Потери, вызванные пожарами и небрежением, привели к утрате значительной части культурного наследия, включая работы выдающихся авторов того времени.</a:t>
            </a:r>
            <a:endParaRPr lang="en-US" sz="15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2192000" cy="6858000"/>
          </a:xfrm>
          <a:prstGeom prst="rect">
            <a:avLst/>
          </a:prstGeom>
        </p:spPr>
      </p:pic>
      <p:pic>
        <p:nvPicPr>
          <p:cNvPr id="3" name="Image 1" descr="preencoded.png">    </p:cNvPr>
          <p:cNvPicPr>
            <a:picLocks noChangeAspect="1"/>
          </p:cNvPicPr>
          <p:nvPr/>
        </p:nvPicPr>
        <p:blipFill>
          <a:blip r:embed="rId2"/>
          <a:stretch>
            <a:fillRect/>
          </a:stretch>
        </p:blipFill>
        <p:spPr>
          <a:xfrm>
            <a:off x="8624455" y="415636"/>
            <a:ext cx="3308465" cy="6051665"/>
          </a:xfrm>
          <a:prstGeom prst="rect">
            <a:avLst/>
          </a:prstGeom>
        </p:spPr>
      </p:pic>
      <p:sp>
        <p:nvSpPr>
          <p:cNvPr id="4" name="Text 0"/>
          <p:cNvSpPr/>
          <p:nvPr/>
        </p:nvSpPr>
        <p:spPr>
          <a:xfrm>
            <a:off x="315884" y="1082733"/>
            <a:ext cx="5985164" cy="548640"/>
          </a:xfrm>
          <a:prstGeom prst="rect">
            <a:avLst/>
          </a:prstGeom>
          <a:noFill/>
          <a:ln/>
        </p:spPr>
        <p:txBody>
          <a:bodyPr wrap="square" rtlCol="0" anchor="t"/>
          <a:lstStyle/>
          <a:p>
            <a:pPr indent="0" marL="0">
              <a:lnSpc>
                <a:spcPts val="3100"/>
              </a:lnSpc>
              <a:buNone/>
            </a:pPr>
            <a:r>
              <a:rPr lang="en-US" sz="2200" b="1" dirty="0">
                <a:solidFill>
                  <a:srgbClr val="000000"/>
                </a:solidFill>
              </a:rPr>
              <a:t>Влияние на науку</a:t>
            </a:r>
            <a:endParaRPr lang="en-US" sz="2200" dirty="0"/>
          </a:p>
        </p:txBody>
      </p:sp>
      <p:sp>
        <p:nvSpPr>
          <p:cNvPr id="5" name="Text 1"/>
          <p:cNvSpPr/>
          <p:nvPr/>
        </p:nvSpPr>
        <p:spPr>
          <a:xfrm>
            <a:off x="315884" y="2078182"/>
            <a:ext cx="3906982" cy="1230284"/>
          </a:xfrm>
          <a:prstGeom prst="rect">
            <a:avLst/>
          </a:prstGeom>
          <a:noFill/>
          <a:ln/>
        </p:spPr>
        <p:txBody>
          <a:bodyPr wrap="square" rtlCol="0" anchor="t"/>
          <a:lstStyle/>
          <a:p>
            <a:pPr algn="l" indent="0" marL="0">
              <a:lnSpc>
                <a:spcPts val="2100"/>
              </a:lnSpc>
              <a:buNone/>
            </a:pPr>
            <a:r>
              <a:rPr lang="en-US" sz="1500" dirty="0">
                <a:solidFill>
                  <a:srgbClr val="000000"/>
                </a:solidFill>
              </a:rPr>
              <a:t>В Александрийской библиотеке были собраны около 400 000 свитков, что делало её одним из крупнейших хранилищ знаний в античности.</a:t>
            </a:r>
            <a:endParaRPr lang="en-US" sz="1500" dirty="0"/>
          </a:p>
        </p:txBody>
      </p:sp>
      <p:sp>
        <p:nvSpPr>
          <p:cNvPr id="6" name="Text 2"/>
          <p:cNvSpPr/>
          <p:nvPr/>
        </p:nvSpPr>
        <p:spPr>
          <a:xfrm>
            <a:off x="4389120" y="2078182"/>
            <a:ext cx="3906982" cy="2826327"/>
          </a:xfrm>
          <a:prstGeom prst="rect">
            <a:avLst/>
          </a:prstGeom>
          <a:noFill/>
          <a:ln/>
        </p:spPr>
        <p:txBody>
          <a:bodyPr wrap="square" rtlCol="0" anchor="t"/>
          <a:lstStyle/>
          <a:p>
            <a:pPr algn="l" indent="0" marL="0">
              <a:lnSpc>
                <a:spcPts val="2100"/>
              </a:lnSpc>
              <a:buNone/>
            </a:pPr>
            <a:r>
              <a:rPr lang="en-US" sz="1500" dirty="0">
                <a:solidFill>
                  <a:srgbClr val="000000"/>
                </a:solidFill>
              </a:rPr>
              <a:t>Здесь работали выдающиеся учёные и писатели, такие как Евклид и Эратосфен, которые внесли значительный вклад в развитие математики, астрономии и географии. Сокровищница знаний Александрийской библиотеки способствовала формированию научной методологии и вдохновила будущие поколения на великие открытия в различных областях науки.</a:t>
            </a:r>
            <a:endParaRPr lang="en-US" sz="15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2026-08-20T12:35:51Z</dcterms:created>
  <dcterms:modified xsi:type="dcterms:W3CDTF">2026-08-20T12:35:51Z</dcterms:modified>
</cp:coreProperties>
</file>