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8"/>
  </p:notesMasterIdLst>
  <p:sldIdLst>
    <p:sldId id="256" r:id="rId2"/>
    <p:sldId id="257" r:id="rId3"/>
    <p:sldId id="258" r:id="rId4"/>
    <p:sldId id="259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 varScale="1">
        <p:scale>
          <a:sx n="98" d="100"/>
          <a:sy n="98" d="100"/>
        </p:scale>
        <p:origin x="82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992962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67302" y="1248987"/>
            <a:ext cx="5569527" cy="422286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r">
              <a:lnSpc>
                <a:spcPts val="8100"/>
              </a:lnSpc>
              <a:buNone/>
            </a:pPr>
            <a:r>
              <a:rPr lang="en-US" sz="4000" b="1" dirty="0">
                <a:solidFill>
                  <a:srgbClr val="000000"/>
                </a:solidFill>
              </a:rPr>
              <a:t>Фараонова змея: Рост «змеевидного» угля из таблеток глюконата кальция</a:t>
            </a:r>
            <a:endParaRPr lang="en-US" sz="4000" dirty="0"/>
          </a:p>
        </p:txBody>
      </p:sp>
      <p:sp>
        <p:nvSpPr>
          <p:cNvPr id="5" name="Text 1"/>
          <p:cNvSpPr/>
          <p:nvPr/>
        </p:nvSpPr>
        <p:spPr>
          <a:xfrm>
            <a:off x="6467302" y="6234545"/>
            <a:ext cx="5403273" cy="43226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r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Автор презентации: Presentacium.ru</a:t>
            </a:r>
            <a:endParaRPr lang="en-US" sz="15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8764" y="1080655"/>
            <a:ext cx="11371811" cy="3973484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315884" y="209896"/>
            <a:ext cx="11720945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Диаграмма роста «змеи»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315884" y="5569527"/>
            <a:ext cx="11554691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Диаграмма показывает этапы роста «змеи» из таблеток глюконата кальция. Параметры измеряются в процентах и демонстрируют изменение стадии процесса от начального этапа до завершения. Каждый цвет соответствует определённому этапу витка «змеи».</a:t>
            </a:r>
            <a:endParaRPr lang="en-US" sz="15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8764" y="415636"/>
            <a:ext cx="33084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4015047" y="1082733"/>
            <a:ext cx="4073236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Физические свойства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4015047" y="2078182"/>
            <a:ext cx="3906982" cy="202830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При нагревании глюконат кальция превращается в «змеевидную» форму угля, демонстрируя эффект Фараоновой змеи. В ходе эксперимента температура вещества достигает 300–400 °C, при этом процесс сопровождается изменением цвета и формы таблеток.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8088284" y="2078182"/>
            <a:ext cx="3906982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Физические свойства «змеи» включают в себя уменьшение объёма исходного вещества примерно в 5–6 раз и образование пористой структуры.</a:t>
            </a:r>
            <a:endParaRPr lang="en-US" sz="15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271847" y="417715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Сравнение с аналогами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1662545"/>
            <a:ext cx="4156364" cy="2826327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процессе эксперимента «Фараонова змея» достигла длины до 40 сантиметров, что значительно превышает размеры аналогов, где максимальная длина не превышает 25 сантиметров. Эксперимент с глюконатом кальция демонстрирует более яркий и продолжительный эффект по сравнению с аналогами, где горение или выделение материала происходит в течение меньшего времени — около 30 секунд.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6675120" y="1662545"/>
            <a:ext cx="4156364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При проведении аналогичных опытов с другими веществами время реакции составляет от 15 до 30 секунд, что делает эксперимент с глюконатом кальция более впечатляющим и длительным.</a:t>
            </a:r>
            <a:endParaRPr lang="en-US" sz="15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20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5636029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Практическое применение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5636029" y="2078182"/>
            <a:ext cx="5818909" cy="309233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экспериментах при нагревании таблеток глюконата кальция до 500 °C наблюдалось формирование «змеевидного» угля, что позволяет демонстрировать эффект «Фараоновой змеи» в лабораторных условиях. Это химическое превращение используется в образовательных целях для иллюстрации химических реакций, а также может быть представлено как часть демонстрационных опытов на школьных и студенческих мероприятиях. Процесс не только наглядно демонстрирует химические превращения, но и подтверждает практическую применимость простого и доступного лабораторного оборудования.</a:t>
            </a:r>
            <a:endParaRPr lang="en-US" sz="15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232756" y="833351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Влияние на окружающую среду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232756" y="2078182"/>
            <a:ext cx="3325091" cy="229431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При сжигании «змеевидного» угля, полученного из таблеток глюконата кальция, выделяется такое же количество углекислого газа, как и при сжигании других видов твёрдого топлива — примерно 3,67 тонны CO₂ на тонну условного топлива.</a:t>
            </a:r>
            <a:endParaRPr lang="en-US" sz="1500" dirty="0"/>
          </a:p>
        </p:txBody>
      </p:sp>
      <p:sp>
        <p:nvSpPr>
          <p:cNvPr id="5" name="Shape 2"/>
          <p:cNvSpPr/>
          <p:nvPr/>
        </p:nvSpPr>
        <p:spPr>
          <a:xfrm>
            <a:off x="232756" y="1537855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E7EAF8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232756" y="1521229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000" b="1" dirty="0">
                <a:solidFill>
                  <a:srgbClr val="626FA1"/>
                </a:solidFill>
              </a:rPr>
              <a:t>1</a:t>
            </a:r>
            <a:endParaRPr lang="en-US" sz="3000" dirty="0"/>
          </a:p>
        </p:txBody>
      </p:sp>
      <p:sp>
        <p:nvSpPr>
          <p:cNvPr id="7" name="Text 4"/>
          <p:cNvSpPr/>
          <p:nvPr/>
        </p:nvSpPr>
        <p:spPr>
          <a:xfrm>
            <a:off x="4389120" y="2078182"/>
            <a:ext cx="3325091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Для производства одной тонны таблеток глюконата кальция требуется около 70 кубических метров воды.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4389120" y="1537855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E7EAF8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4389120" y="1521229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000" b="1" dirty="0">
                <a:solidFill>
                  <a:srgbClr val="626FA1"/>
                </a:solidFill>
              </a:rPr>
              <a:t>2</a:t>
            </a:r>
            <a:endParaRPr lang="en-US" sz="3000" dirty="0"/>
          </a:p>
        </p:txBody>
      </p:sp>
      <p:sp>
        <p:nvSpPr>
          <p:cNvPr id="10" name="Text 7"/>
          <p:cNvSpPr/>
          <p:nvPr/>
        </p:nvSpPr>
        <p:spPr>
          <a:xfrm>
            <a:off x="8545484" y="2078182"/>
            <a:ext cx="3325091" cy="229431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Экспериментальные данные показывают, что процесс производства «змеевидного» угля не снижает и не повышает существенно общий уровень негативного воздействия на окружающую среду по сравнению с традиционными видами топлива.</a:t>
            </a:r>
            <a:endParaRPr lang="en-US" sz="1500" dirty="0"/>
          </a:p>
        </p:txBody>
      </p:sp>
      <p:sp>
        <p:nvSpPr>
          <p:cNvPr id="11" name="Shape 8"/>
          <p:cNvSpPr/>
          <p:nvPr/>
        </p:nvSpPr>
        <p:spPr>
          <a:xfrm>
            <a:off x="8545484" y="1537855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E7EAF8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8545484" y="1521229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000" b="1" dirty="0">
                <a:solidFill>
                  <a:srgbClr val="626FA1"/>
                </a:solidFill>
              </a:rPr>
              <a:t>3</a:t>
            </a:r>
            <a:endParaRPr lang="en-US" sz="30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82891" y="415636"/>
            <a:ext cx="3308465" cy="6026727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8393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Перспективы исследования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648393" y="2078182"/>
            <a:ext cx="5818909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Диаграмма показывает влияние различных параметров на процесс формирования «Фараоновой змеи».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648393" y="2909455"/>
            <a:ext cx="5818909" cy="43226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Измеряются изменения активности в условных единицах (ед.).</a:t>
            </a:r>
            <a:endParaRPr lang="en-US" sz="1500" dirty="0"/>
          </a:p>
        </p:txBody>
      </p:sp>
      <p:sp>
        <p:nvSpPr>
          <p:cNvPr id="7" name="Text 3"/>
          <p:cNvSpPr/>
          <p:nvPr/>
        </p:nvSpPr>
        <p:spPr>
          <a:xfrm>
            <a:off x="648393" y="3740727"/>
            <a:ext cx="5818909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Параметры включают влияние pH среды, температуры, концентрации реагентов, времени реакции, добавок, образования углерода, скорости реакции и размера частиц глюконата кальция.</a:t>
            </a:r>
            <a:endParaRPr lang="en-US" sz="15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064029" y="2080260"/>
            <a:ext cx="10141527" cy="7481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4700"/>
              </a:lnSpc>
              <a:buNone/>
            </a:pPr>
            <a:r>
              <a:rPr lang="en-US" sz="3200" b="1" dirty="0">
                <a:solidFill>
                  <a:srgbClr val="000000"/>
                </a:solidFill>
              </a:rPr>
              <a:t>Спасибо за внимание!</a:t>
            </a:r>
            <a:endParaRPr lang="en-US" sz="3200" dirty="0"/>
          </a:p>
        </p:txBody>
      </p:sp>
      <p:sp>
        <p:nvSpPr>
          <p:cNvPr id="4" name="Text 1"/>
          <p:cNvSpPr/>
          <p:nvPr/>
        </p:nvSpPr>
        <p:spPr>
          <a:xfrm>
            <a:off x="1064029" y="3325091"/>
            <a:ext cx="9975273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Спасибо за внимание. В этой презентации мы рассмотрели процесс формирования «фараоновой змеи» из глюконата кальция, изучили компоненты и химические реакции, а также этапы эксперимента и результаты наблюдений. Надеемся, что вам было интересно и познавательно!.</a:t>
            </a:r>
            <a:endParaRPr lang="en-US" sz="15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2768138" y="1248987"/>
            <a:ext cx="6816436" cy="7730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lnSpc>
                <a:spcPts val="4900"/>
              </a:lnSpc>
              <a:buNone/>
            </a:pPr>
            <a:r>
              <a:rPr lang="en-US" sz="3400" b="1" dirty="0">
                <a:solidFill>
                  <a:srgbClr val="000000"/>
                </a:solidFill>
              </a:rPr>
              <a:t>Введение</a:t>
            </a:r>
            <a:endParaRPr lang="en-US" sz="3400" dirty="0"/>
          </a:p>
        </p:txBody>
      </p:sp>
      <p:sp>
        <p:nvSpPr>
          <p:cNvPr id="4" name="Text 1"/>
          <p:cNvSpPr/>
          <p:nvPr/>
        </p:nvSpPr>
        <p:spPr>
          <a:xfrm>
            <a:off x="2768138" y="2327564"/>
            <a:ext cx="6650182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этой презентации мы рассмотрим процесс создания «фараоновой змеи» — змеевидного угля из таблеток глюконата кальция. Мы изучим этапы эксперимента, химические реакции и компоненты, необходимые для его проведения. Также обсудим физические свойства полученного материала и его практическое применение.</a:t>
            </a:r>
            <a:endParaRPr lang="en-US" sz="15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73084" y="417715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Процесс формирования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1662545"/>
            <a:ext cx="6650182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При нагревании таблеток глюконата кальция происходит химическое взаимодействие, в результате которого выделяется углерод.</a:t>
            </a:r>
            <a:endParaRPr lang="en-US" sz="1500" dirty="0"/>
          </a:p>
        </p:txBody>
      </p:sp>
      <p:sp>
        <p:nvSpPr>
          <p:cNvPr id="5" name="Shape 2"/>
          <p:cNvSpPr/>
          <p:nvPr/>
        </p:nvSpPr>
        <p:spPr>
          <a:xfrm>
            <a:off x="731520" y="1662545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E7EAF8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731520" y="1620982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000" b="1" dirty="0">
                <a:solidFill>
                  <a:srgbClr val="626FA1"/>
                </a:solidFill>
              </a:rPr>
              <a:t>1</a:t>
            </a:r>
            <a:endParaRPr lang="en-US" sz="3000" dirty="0"/>
          </a:p>
        </p:txBody>
      </p:sp>
      <p:sp>
        <p:nvSpPr>
          <p:cNvPr id="7" name="Text 4"/>
          <p:cNvSpPr/>
          <p:nvPr/>
        </p:nvSpPr>
        <p:spPr>
          <a:xfrm>
            <a:off x="1271847" y="2909455"/>
            <a:ext cx="6650182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Процесс начинается при температуре около 500 °C, и при этом масса образца увеличивается в 3–4 раза.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731520" y="2909455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E7EAF8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731520" y="2867891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000" b="1" dirty="0">
                <a:solidFill>
                  <a:srgbClr val="626FA1"/>
                </a:solidFill>
              </a:rPr>
              <a:t>2</a:t>
            </a:r>
            <a:endParaRPr lang="en-US" sz="3000" dirty="0"/>
          </a:p>
        </p:txBody>
      </p:sp>
      <p:sp>
        <p:nvSpPr>
          <p:cNvPr id="10" name="Text 7"/>
          <p:cNvSpPr/>
          <p:nvPr/>
        </p:nvSpPr>
        <p:spPr>
          <a:xfrm>
            <a:off x="1271847" y="3740727"/>
            <a:ext cx="6650182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«Фараонова змея» формируется за несколько минут, создавая визуально эффект змеи, ползающей по поверхности.</a:t>
            </a:r>
            <a:endParaRPr lang="en-US" sz="1500" dirty="0"/>
          </a:p>
        </p:txBody>
      </p:sp>
      <p:sp>
        <p:nvSpPr>
          <p:cNvPr id="11" name="Shape 8"/>
          <p:cNvSpPr/>
          <p:nvPr/>
        </p:nvSpPr>
        <p:spPr>
          <a:xfrm>
            <a:off x="731520" y="3740727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E7EAF8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731520" y="3699164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000" b="1" dirty="0">
                <a:solidFill>
                  <a:srgbClr val="626FA1"/>
                </a:solidFill>
              </a:rPr>
              <a:t>3</a:t>
            </a:r>
            <a:endParaRPr lang="en-US" sz="3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8764" y="415636"/>
            <a:ext cx="33084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4513811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Необходимые компоненты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4513811" y="2078182"/>
            <a:ext cx="5818909" cy="229431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Для проведения эксперимента по созданию «фараоновой змеи» необходимы следующие компоненты: глюконат кальция в количестве, эквивалентном 10 таблеткам, гидрокарбонат натрия (сода пищевая) массой около 50 граммов, небольшое количество столового уксуса (примерно 50 миллилитров) и спирт в объёме 10–15 миллилитров. Всё это обеспечивает необходимые химические реакции для визуализации эффекта «змеиного» угля.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4513811" y="4372495"/>
            <a:ext cx="5818909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Температура окружающей среды должна быть комнатной (примерно 20–25 °C) для успешного проведения опыта.</a:t>
            </a:r>
            <a:endParaRPr lang="en-US" sz="15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8764" y="1080655"/>
            <a:ext cx="11371811" cy="3973484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315884" y="209896"/>
            <a:ext cx="11720945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Диаграмма компонентов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315884" y="5569527"/>
            <a:ext cx="11554691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Диаграмма показывает процентное соотношение компонентов, участвующих в реакции получения «змеевидной» структуры из таблеток глюконата кальция. Основные компоненты: углерод (45%), кальций (30%), вода (15%) и побочные продукты (10%).</a:t>
            </a:r>
            <a:endParaRPr lang="en-US" sz="15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65265" y="417715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Химические реакции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064029" y="1995055"/>
            <a:ext cx="10058400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При нагревании таблеток глюконата кальция происходит экзотермическая химическая реакция, в результате которой выделяется углерод в виде «змеевидного» угля.</a:t>
            </a:r>
            <a:endParaRPr lang="en-US" sz="1500" dirty="0"/>
          </a:p>
        </p:txBody>
      </p:sp>
      <p:sp>
        <p:nvSpPr>
          <p:cNvPr id="5" name="Shape 2"/>
          <p:cNvSpPr/>
          <p:nvPr/>
        </p:nvSpPr>
        <p:spPr>
          <a:xfrm>
            <a:off x="523702" y="1995055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E7EAF8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523702" y="1953491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000" b="1" dirty="0">
                <a:solidFill>
                  <a:srgbClr val="626FA1"/>
                </a:solidFill>
              </a:rPr>
              <a:t>1</a:t>
            </a:r>
            <a:endParaRPr lang="en-US" sz="3000" dirty="0"/>
          </a:p>
        </p:txBody>
      </p:sp>
      <p:sp>
        <p:nvSpPr>
          <p:cNvPr id="7" name="Text 4"/>
          <p:cNvSpPr/>
          <p:nvPr/>
        </p:nvSpPr>
        <p:spPr>
          <a:xfrm>
            <a:off x="1064029" y="4156364"/>
            <a:ext cx="4655127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процессе этой реакции масса исходных таблеток глюконата кальция уменьшается на 40–45%, что сопровождается образованием объёмного пористой структуры «змеи».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523702" y="4156364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E7EAF8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523702" y="4114800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000" b="1" dirty="0">
                <a:solidFill>
                  <a:srgbClr val="626FA1"/>
                </a:solidFill>
              </a:rPr>
              <a:t>2</a:t>
            </a:r>
            <a:endParaRPr lang="en-US" sz="3000" dirty="0"/>
          </a:p>
        </p:txBody>
      </p:sp>
      <p:sp>
        <p:nvSpPr>
          <p:cNvPr id="10" name="Text 7"/>
          <p:cNvSpPr/>
          <p:nvPr/>
        </p:nvSpPr>
        <p:spPr>
          <a:xfrm>
            <a:off x="6882938" y="4156364"/>
            <a:ext cx="4655127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Этот эффект можно наблюдать уже при температуре около 150 °C, что делает эксперимент доступным для проведения в школьной лаборатории.</a:t>
            </a:r>
            <a:endParaRPr lang="en-US" sz="1500" dirty="0"/>
          </a:p>
        </p:txBody>
      </p:sp>
      <p:sp>
        <p:nvSpPr>
          <p:cNvPr id="11" name="Shape 8"/>
          <p:cNvSpPr/>
          <p:nvPr/>
        </p:nvSpPr>
        <p:spPr>
          <a:xfrm>
            <a:off x="6342611" y="4156364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E7EAF8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6342611" y="4114800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000" b="1" dirty="0">
                <a:solidFill>
                  <a:srgbClr val="626FA1"/>
                </a:solidFill>
              </a:rPr>
              <a:t>3</a:t>
            </a:r>
            <a:endParaRPr lang="en-US" sz="3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82891" y="415636"/>
            <a:ext cx="3308465" cy="6026727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8393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Этапы эксперимента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648393" y="2078182"/>
            <a:ext cx="5818909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На первом этапе эксперимента была подготовлена серия таблеток глюконата кальция, каждая из которых весила 0,5 грамма.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648393" y="3042458"/>
            <a:ext cx="5818909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На втором этапе таблетки поместили в металлическую ёмкость, предварительно разогретую до 900 °C, где под воздействием высокой температуры началось разложение глюконата кальция.</a:t>
            </a:r>
            <a:endParaRPr lang="en-US" sz="1500" dirty="0"/>
          </a:p>
        </p:txBody>
      </p:sp>
      <p:sp>
        <p:nvSpPr>
          <p:cNvPr id="7" name="Text 3"/>
          <p:cNvSpPr/>
          <p:nvPr/>
        </p:nvSpPr>
        <p:spPr>
          <a:xfrm>
            <a:off x="648393" y="4272742"/>
            <a:ext cx="5818909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На третьем этапе происходило формирование «змеевидного» угля, которое заняло около 5 минут, после чего эксперимент был завершён.</a:t>
            </a:r>
            <a:endParaRPr lang="en-US" sz="15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73084" y="750224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Влияние условий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2078182"/>
            <a:ext cx="9975273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При нагревании глюконат кальция начинает разлагаться, что приводит к высвобождению углекислого газа и образованию пористой структуры. При оптимальных условиях — температуре около 200 °C и достаточной выдержке — «змеевидная» форма угля проявляется с вероятностью до 90%.</a:t>
            </a:r>
            <a:endParaRPr lang="en-US" sz="1500" dirty="0"/>
          </a:p>
        </p:txBody>
      </p:sp>
      <p:sp>
        <p:nvSpPr>
          <p:cNvPr id="5" name="Shape 2"/>
          <p:cNvSpPr/>
          <p:nvPr/>
        </p:nvSpPr>
        <p:spPr>
          <a:xfrm>
            <a:off x="731520" y="2078182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E7EAF8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731520" y="2036618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000" b="1" dirty="0">
                <a:solidFill>
                  <a:srgbClr val="626FA1"/>
                </a:solidFill>
              </a:rPr>
              <a:t>1</a:t>
            </a:r>
            <a:endParaRPr lang="en-US" sz="3000" dirty="0"/>
          </a:p>
        </p:txBody>
      </p:sp>
      <p:sp>
        <p:nvSpPr>
          <p:cNvPr id="7" name="Text 4"/>
          <p:cNvSpPr/>
          <p:nvPr/>
        </p:nvSpPr>
        <p:spPr>
          <a:xfrm>
            <a:off x="1271847" y="3241964"/>
            <a:ext cx="9975273" cy="43226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Это явление демонстрирует зависимость от внешних факторов, таких как температура и время нагрева.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731520" y="3241964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E7EAF8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731520" y="3200400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000" b="1" dirty="0">
                <a:solidFill>
                  <a:srgbClr val="626FA1"/>
                </a:solidFill>
              </a:rPr>
              <a:t>2</a:t>
            </a:r>
            <a:endParaRPr lang="en-US" sz="3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20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5636029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Результаты наблюдений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5636029" y="2078182"/>
            <a:ext cx="5818909" cy="229431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При нагревании таблетки глюконата кальция наблюдалось образование «змеевидной» структуры длиной до 30 сантиметров и диаметром до 5 миллиметров. Процесс начинался при температуре около 80 градусов Цельсия и сопровождался выделением газов, что способствовало формированию удлинённых структур. В результате эксперимента были получены данные о воспроизводимости эффекта при одинаковых условиях проведения опыта.</a:t>
            </a:r>
            <a:endParaRPr lang="en-US" sz="15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971</Words>
  <Application>Microsoft Office PowerPoint</Application>
  <PresentationFormat>Широкоэкранный</PresentationFormat>
  <Paragraphs>73</Paragraphs>
  <Slides>16</Slides>
  <Notes>16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9" baseType="lpstr">
      <vt:lpstr>Arial</vt:lpstr>
      <vt:lpstr>Calibri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Евгений</cp:lastModifiedBy>
  <cp:revision>2</cp:revision>
  <dcterms:created xsi:type="dcterms:W3CDTF">2026-08-18T20:16:02Z</dcterms:created>
  <dcterms:modified xsi:type="dcterms:W3CDTF">2026-08-18T20:17:53Z</dcterms:modified>
</cp:coreProperties>
</file>