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notesMasterIdLst>
    <p:notesMasterId r:id="rId16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notesMaster" Target="notesMasters/notesMaster1.xml"/><Relationship Id="rId17" Type="http://schemas.openxmlformats.org/officeDocument/2006/relationships/presProps" Target="presProps.xml"/><Relationship Id="rId18" Type="http://schemas.openxmlformats.org/officeDocument/2006/relationships/viewProps" Target="viewProps.xml"/><Relationship Id="rId19" Type="http://schemas.openxmlformats.org/officeDocument/2006/relationships/theme" Target="theme/theme1.xml"/><Relationship Id="rId2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image" Target="../media/image-1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1-1.png"/><Relationship Id="rId2" Type="http://schemas.openxmlformats.org/officeDocument/2006/relationships/image" Target="../media/image-11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3-1.png"/><Relationship Id="rId2" Type="http://schemas.openxmlformats.org/officeDocument/2006/relationships/image" Target="../media/image-13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4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image" Target="../media/image-4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png"/><Relationship Id="rId2" Type="http://schemas.openxmlformats.org/officeDocument/2006/relationships/image" Target="../media/image-6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png"/><Relationship Id="rId2" Type="http://schemas.openxmlformats.org/officeDocument/2006/relationships/image" Target="../media/image-8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-1.png"/><Relationship Id="rId2" Type="http://schemas.openxmlformats.org/officeDocument/2006/relationships/image" Target="../media/image-9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6467302" y="1248987"/>
            <a:ext cx="5569527" cy="422286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r" indent="0" marL="0">
              <a:lnSpc>
                <a:spcPts val="8100"/>
              </a:lnSpc>
              <a:buNone/>
            </a:pPr>
            <a:r>
              <a:rPr lang="en-US" sz="3800" b="1" dirty="0">
                <a:solidFill>
                  <a:srgbClr val="000000"/>
                </a:solidFill>
              </a:rPr>
              <a:t>Химия цвета: почему раствор марганцовки меняет цвет в зависимости от pH?</a:t>
            </a:r>
            <a:endParaRPr lang="en-US" sz="3800" dirty="0"/>
          </a:p>
        </p:txBody>
      </p:sp>
      <p:sp>
        <p:nvSpPr>
          <p:cNvPr id="5" name="Text 1"/>
          <p:cNvSpPr/>
          <p:nvPr/>
        </p:nvSpPr>
        <p:spPr>
          <a:xfrm>
            <a:off x="6467302" y="6234545"/>
            <a:ext cx="5403273" cy="43226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r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Автор презентации: Presentacium.ru</a:t>
            </a:r>
            <a:endParaRPr lang="en-US" sz="15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271847" y="417715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Механизмы изменения цвета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271847" y="1662545"/>
            <a:ext cx="4156364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растворе марганцовки (перманганата калия) при изменении pH происходит переход ионов марганца из одного окислительного состояния в другое.</a:t>
            </a:r>
            <a:endParaRPr lang="en-US" sz="1500" dirty="0"/>
          </a:p>
        </p:txBody>
      </p:sp>
      <p:sp>
        <p:nvSpPr>
          <p:cNvPr id="5" name="Text 2"/>
          <p:cNvSpPr/>
          <p:nvPr/>
        </p:nvSpPr>
        <p:spPr>
          <a:xfrm>
            <a:off x="6675120" y="1662545"/>
            <a:ext cx="4156364" cy="2826327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При кислом pH (например, 1–2) раствор имеет фиолетовый цвет из-за преобладания ионов Mn(VII). В щелочной среде (например, при pH 10–12) происходит восстановление ионов марганца до Mn(III), и цвет меняется на коричневый. Эти изменения цвета связаны с перераспределением электронной плотности в структуре соединения под воздействием ионов водорода или гидроксила.</a:t>
            </a:r>
            <a:endParaRPr lang="en-US" sz="15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82891" y="415636"/>
            <a:ext cx="3308465" cy="6026727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648393" y="1082733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Сравнение результатов экспериментов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648393" y="2078182"/>
            <a:ext cx="5818909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При pH 0–3 раствор марганцовки имеет фиолетовый цвет, при добавлении щелочи (pH 8–11) происходит изменение цвета на коричневый, что связано с образованием манганатов.</a:t>
            </a:r>
            <a:endParaRPr lang="en-US" sz="1500" dirty="0"/>
          </a:p>
        </p:txBody>
      </p:sp>
      <p:sp>
        <p:nvSpPr>
          <p:cNvPr id="6" name="Text 2"/>
          <p:cNvSpPr/>
          <p:nvPr/>
        </p:nvSpPr>
        <p:spPr>
          <a:xfrm>
            <a:off x="648393" y="3042458"/>
            <a:ext cx="5818909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Экспериментально установлено, что при переходе от кислой среды к щелочной происходит снижение окислительного потенциала иона марганца с +7 до +6, что сопровождается изменением окраски.</a:t>
            </a:r>
            <a:endParaRPr lang="en-US" sz="1500" dirty="0"/>
          </a:p>
        </p:txBody>
      </p:sp>
      <p:sp>
        <p:nvSpPr>
          <p:cNvPr id="7" name="Text 3"/>
          <p:cNvSpPr/>
          <p:nvPr/>
        </p:nvSpPr>
        <p:spPr>
          <a:xfrm>
            <a:off x="648393" y="4272742"/>
            <a:ext cx="5818909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Концентрация ионов марганца в растворе остаётся неизменной, но их химические свойства меняются в зависимости от значения pH.</a:t>
            </a:r>
            <a:endParaRPr lang="en-US" sz="15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65265" y="417715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Визуализация данных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064029" y="1995055"/>
            <a:ext cx="10058400" cy="69826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При изменении pH раствора перманганата калия с 0 до 14 происходит трансформация цвета от малинового до бесцветного через различные оттенки фиолетового и бледно-розового.</a:t>
            </a:r>
            <a:endParaRPr lang="en-US" sz="1500" dirty="0"/>
          </a:p>
        </p:txBody>
      </p:sp>
      <p:sp>
        <p:nvSpPr>
          <p:cNvPr id="5" name="Shape 2"/>
          <p:cNvSpPr/>
          <p:nvPr/>
        </p:nvSpPr>
        <p:spPr>
          <a:xfrm>
            <a:off x="523702" y="1995055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EA8BDD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523702" y="1953491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FFFFFF"/>
                </a:solidFill>
              </a:rPr>
              <a:t>1</a:t>
            </a:r>
            <a:endParaRPr lang="en-US" sz="3000" dirty="0"/>
          </a:p>
        </p:txBody>
      </p:sp>
      <p:sp>
        <p:nvSpPr>
          <p:cNvPr id="7" name="Text 4"/>
          <p:cNvSpPr/>
          <p:nvPr/>
        </p:nvSpPr>
        <p:spPr>
          <a:xfrm>
            <a:off x="1064029" y="4156364"/>
            <a:ext cx="4655127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кислой среде (pH 1–6) раствор демонстрирует интенсивный малиновый оттенок, в нейтральной (pH 7–8) — более бледный розовый, а в щелочной среде (pH 9–14) раствор практически бесцветен.</a:t>
            </a:r>
            <a:endParaRPr lang="en-US" sz="1500" dirty="0"/>
          </a:p>
        </p:txBody>
      </p:sp>
      <p:sp>
        <p:nvSpPr>
          <p:cNvPr id="8" name="Shape 5"/>
          <p:cNvSpPr/>
          <p:nvPr/>
        </p:nvSpPr>
        <p:spPr>
          <a:xfrm>
            <a:off x="523702" y="4156364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EA8BDD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523702" y="4114800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FFFFFF"/>
                </a:solidFill>
              </a:rPr>
              <a:t>2</a:t>
            </a:r>
            <a:endParaRPr lang="en-US" sz="3000" dirty="0"/>
          </a:p>
        </p:txBody>
      </p:sp>
      <p:sp>
        <p:nvSpPr>
          <p:cNvPr id="10" name="Text 7"/>
          <p:cNvSpPr/>
          <p:nvPr/>
        </p:nvSpPr>
        <p:spPr>
          <a:xfrm>
            <a:off x="6882938" y="4156364"/>
            <a:ext cx="4655127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Эта визуальная трансформация обусловлена изменениями в окислительно-восстановительных состояниях марганца в зависимости от кислотности среды.</a:t>
            </a:r>
            <a:endParaRPr lang="en-US" sz="1500" dirty="0"/>
          </a:p>
        </p:txBody>
      </p:sp>
      <p:sp>
        <p:nvSpPr>
          <p:cNvPr id="11" name="Shape 8"/>
          <p:cNvSpPr/>
          <p:nvPr/>
        </p:nvSpPr>
        <p:spPr>
          <a:xfrm>
            <a:off x="6342611" y="4156364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EA8BDD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6342611" y="4114800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FFFFFF"/>
                </a:solidFill>
              </a:rPr>
              <a:t>3</a:t>
            </a:r>
            <a:endParaRPr lang="en-US" sz="30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95160" y="523702"/>
            <a:ext cx="46800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648393" y="1082733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Итоги исследования: диаграмма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648393" y="2078182"/>
            <a:ext cx="5818909" cy="1496291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Диаграмма показывает интенсивность окраски раствора марганцовки при разных значениях pH. Интенсивность измеряется в условных единицах (ед.). Чем больше значение, тем ярче цвет. В слабокислой среде интенсивность окраски наименьшая, а в сильнощелочной — максимальная.</a:t>
            </a:r>
            <a:endParaRPr lang="en-US" sz="15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399011" y="1248987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Спасибо за внимание!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399011" y="2327564"/>
            <a:ext cx="5818909" cy="1496291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Спасибо за внимание. В этой презентации мы рассмотрели, как меняется цвет раствора марганцовки в зависимости от pH, изучили состав и свойства марганцовки, а также узнали о влиянии кислотности на окислительные свойства вещества. Надеемся, что информация была полезной и интересной.</a:t>
            </a:r>
            <a:endParaRPr lang="en-US" sz="15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2768138" y="1248987"/>
            <a:ext cx="6816436" cy="7730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lnSpc>
                <a:spcPts val="4900"/>
              </a:lnSpc>
              <a:buNone/>
            </a:pPr>
            <a:r>
              <a:rPr lang="en-US" sz="3400" b="1" dirty="0">
                <a:solidFill>
                  <a:srgbClr val="000000"/>
                </a:solidFill>
              </a:rPr>
              <a:t>Введение</a:t>
            </a:r>
            <a:endParaRPr lang="en-US" sz="3400" dirty="0"/>
          </a:p>
        </p:txBody>
      </p:sp>
      <p:sp>
        <p:nvSpPr>
          <p:cNvPr id="4" name="Text 1"/>
          <p:cNvSpPr/>
          <p:nvPr/>
        </p:nvSpPr>
        <p:spPr>
          <a:xfrm>
            <a:off x="2768138" y="2327564"/>
            <a:ext cx="6650182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презентации мы рассмотрим, как меняется цвет раствора марганцовки в зависимости от pH. Изучим состав и свойства марганцовки, а также понятие pH и его значение. Узнаем о химических реакциях и влиянии кислотности на цвет и окислительные свойства раствора.</a:t>
            </a:r>
            <a:endParaRPr lang="en-US" sz="15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271847" y="417715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Состав и свойства марганцовки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271847" y="1662545"/>
            <a:ext cx="4156364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Марганцовка, известная также как перманганат калия (KMnO₄), представляет собой мощное окисляющее вещество с характерным фиолетовым цветом.</a:t>
            </a:r>
            <a:endParaRPr lang="en-US" sz="1500" dirty="0"/>
          </a:p>
        </p:txBody>
      </p:sp>
      <p:sp>
        <p:nvSpPr>
          <p:cNvPr id="5" name="Shape 2"/>
          <p:cNvSpPr/>
          <p:nvPr/>
        </p:nvSpPr>
        <p:spPr>
          <a:xfrm>
            <a:off x="1271847" y="1122218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EA8BDD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1271847" y="1105593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FFFFFF"/>
                </a:solidFill>
              </a:rPr>
              <a:t>1</a:t>
            </a:r>
            <a:endParaRPr lang="en-US" sz="3000" dirty="0"/>
          </a:p>
        </p:txBody>
      </p:sp>
      <p:sp>
        <p:nvSpPr>
          <p:cNvPr id="7" name="Text 4"/>
          <p:cNvSpPr/>
          <p:nvPr/>
        </p:nvSpPr>
        <p:spPr>
          <a:xfrm>
            <a:off x="6675120" y="1662545"/>
            <a:ext cx="4156364" cy="202830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нейтральной или слабощелочной среде её стандартный окислительно-восстановительный потенциал составляет около +1.51 В. Растворы марганцовки способны изменять окраску от бледно-розовой до интенсивно-фиолетовой в зависимости от концентрации и pH среды.</a:t>
            </a:r>
            <a:endParaRPr lang="en-US" sz="1500" dirty="0"/>
          </a:p>
        </p:txBody>
      </p:sp>
      <p:sp>
        <p:nvSpPr>
          <p:cNvPr id="8" name="Shape 5"/>
          <p:cNvSpPr/>
          <p:nvPr/>
        </p:nvSpPr>
        <p:spPr>
          <a:xfrm>
            <a:off x="6675120" y="1122218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EA8BDD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6675120" y="1105593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FFFFFF"/>
                </a:solidFill>
              </a:rPr>
              <a:t>2</a:t>
            </a:r>
            <a:endParaRPr lang="en-US" sz="3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1273" y="415636"/>
            <a:ext cx="3308465" cy="6026727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4804756" y="1082733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Понятие pH и его значение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4804756" y="2078182"/>
            <a:ext cx="5818909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pH — это показатель кислотности среды, который варьируется от 0 до 14, где значения ниже 7 указывают на кислотность, а выше 7 — на щелочность.</a:t>
            </a:r>
            <a:endParaRPr lang="en-US" sz="1500" dirty="0"/>
          </a:p>
        </p:txBody>
      </p:sp>
      <p:sp>
        <p:nvSpPr>
          <p:cNvPr id="6" name="Text 2"/>
          <p:cNvSpPr/>
          <p:nvPr/>
        </p:nvSpPr>
        <p:spPr>
          <a:xfrm>
            <a:off x="4804756" y="3042458"/>
            <a:ext cx="5818909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Раствор марганцовки (перманганата калия) меняет свой цвет в зависимости от pH среды: при кислом pH (например, 4–5) он приобретает красно-фиолетовый оттенок, а при щелочном pH (например, 8–9) — коричнево-зелёный.</a:t>
            </a:r>
            <a:endParaRPr lang="en-US" sz="1500" dirty="0"/>
          </a:p>
        </p:txBody>
      </p:sp>
      <p:sp>
        <p:nvSpPr>
          <p:cNvPr id="7" name="Text 3"/>
          <p:cNvSpPr/>
          <p:nvPr/>
        </p:nvSpPr>
        <p:spPr>
          <a:xfrm>
            <a:off x="4804756" y="4272742"/>
            <a:ext cx="5818909" cy="69826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Изменение цвета обусловлено образованием различных форм марганца в зависимости от кислотности среды.</a:t>
            </a:r>
            <a:endParaRPr lang="en-US" sz="15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271847" y="417715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Химические реакции при различных значениях pH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271847" y="1662545"/>
            <a:ext cx="4156364" cy="2294313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При значениях pH ниже 6 раствор перманганата калия приобретает выраженный фиолетовый цвет, что обусловлено преобладанием катионов MnO₄⁻. В нейтральной среде (pH 6–8) происходит частичная диспропорционирование ионов, и раствор приобретает бурый оттенок.</a:t>
            </a:r>
            <a:endParaRPr lang="en-US" sz="1500" dirty="0"/>
          </a:p>
        </p:txBody>
      </p:sp>
      <p:sp>
        <p:nvSpPr>
          <p:cNvPr id="5" name="Shape 2"/>
          <p:cNvSpPr/>
          <p:nvPr/>
        </p:nvSpPr>
        <p:spPr>
          <a:xfrm>
            <a:off x="1271847" y="1122218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EA8BDD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1271847" y="1105593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FFFFFF"/>
                </a:solidFill>
              </a:rPr>
              <a:t>1</a:t>
            </a:r>
            <a:endParaRPr lang="en-US" sz="3000" dirty="0"/>
          </a:p>
        </p:txBody>
      </p:sp>
      <p:sp>
        <p:nvSpPr>
          <p:cNvPr id="7" name="Text 4"/>
          <p:cNvSpPr/>
          <p:nvPr/>
        </p:nvSpPr>
        <p:spPr>
          <a:xfrm>
            <a:off x="6675120" y="1662545"/>
            <a:ext cx="4156364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При pH выше 8, в щелочной среде, образуется манганат-ион MnO₄²⁻, и цвет раствора меняется на зелёный и затем на коричневый.</a:t>
            </a:r>
            <a:endParaRPr lang="en-US" sz="1500" dirty="0"/>
          </a:p>
        </p:txBody>
      </p:sp>
      <p:sp>
        <p:nvSpPr>
          <p:cNvPr id="8" name="Shape 5"/>
          <p:cNvSpPr/>
          <p:nvPr/>
        </p:nvSpPr>
        <p:spPr>
          <a:xfrm>
            <a:off x="6675120" y="1122218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EA8BDD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6675120" y="1105593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FFFFFF"/>
                </a:solidFill>
              </a:rPr>
              <a:t>2</a:t>
            </a:r>
            <a:endParaRPr lang="en-US" sz="30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523702"/>
            <a:ext cx="46800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5636029" y="1082733"/>
            <a:ext cx="5985164" cy="93102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Влияние кислотности на окислительные свойства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5636029" y="2078182"/>
            <a:ext cx="5818909" cy="25603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При увеличении кислотности среды, то есть снижении pH, окислительные свойства раствора марганцовки значительно усиливаются: в диапазоне pH от 0 до 3 происходит переход перманганата калия из фиолетового в зелёный, а затем в бесцветный, что обусловлено образованием различных ионов марганца. При этом в кислой среде, например при pH 1, перманганат калия проявляет наивысшую окислительную активность, восстанавливаясь до практически бесцветных катионов марганца (II).</a:t>
            </a:r>
            <a:endParaRPr lang="en-US" sz="1500" dirty="0"/>
          </a:p>
        </p:txBody>
      </p:sp>
      <p:sp>
        <p:nvSpPr>
          <p:cNvPr id="6" name="Text 2"/>
          <p:cNvSpPr/>
          <p:nvPr/>
        </p:nvSpPr>
        <p:spPr>
          <a:xfrm>
            <a:off x="5636029" y="4638502"/>
            <a:ext cx="5818909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нейтральной или слабощелочной среде, при pH около 7–8, преобладает образование коричневого оксида марганца (IV), что также влияет на изменение цвета раствора.</a:t>
            </a:r>
            <a:endParaRPr lang="en-US" sz="15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232756" y="833351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Исследование в лабораторных условиях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232756" y="2078182"/>
            <a:ext cx="3325091" cy="1496291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лабораторных условиях при изменении pH раствора марганцовки с 1 до 14 наблюдается изменение цвета от бледно-розового до тёмно-зелёного.</a:t>
            </a:r>
            <a:endParaRPr lang="en-US" sz="1500" dirty="0"/>
          </a:p>
        </p:txBody>
      </p:sp>
      <p:sp>
        <p:nvSpPr>
          <p:cNvPr id="5" name="Shape 2"/>
          <p:cNvSpPr/>
          <p:nvPr/>
        </p:nvSpPr>
        <p:spPr>
          <a:xfrm>
            <a:off x="232756" y="1537855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EA8BDD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232756" y="1521229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FFFFFF"/>
                </a:solidFill>
              </a:rPr>
              <a:t>1</a:t>
            </a:r>
            <a:endParaRPr lang="en-US" sz="3000" dirty="0"/>
          </a:p>
        </p:txBody>
      </p:sp>
      <p:sp>
        <p:nvSpPr>
          <p:cNvPr id="7" name="Text 4"/>
          <p:cNvSpPr/>
          <p:nvPr/>
        </p:nvSpPr>
        <p:spPr>
          <a:xfrm>
            <a:off x="4389120" y="2078182"/>
            <a:ext cx="3325091" cy="176229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При pH 6–7, характерном для нейтральной среды, раствор имеет фиолетовый оттенок, что является классическим примером зависимости цвета от кислотности среды.</a:t>
            </a:r>
            <a:endParaRPr lang="en-US" sz="1500" dirty="0"/>
          </a:p>
        </p:txBody>
      </p:sp>
      <p:sp>
        <p:nvSpPr>
          <p:cNvPr id="8" name="Shape 5"/>
          <p:cNvSpPr/>
          <p:nvPr/>
        </p:nvSpPr>
        <p:spPr>
          <a:xfrm>
            <a:off x="4389120" y="1537855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EA8BDD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4389120" y="1521229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FFFFFF"/>
                </a:solidFill>
              </a:rPr>
              <a:t>2</a:t>
            </a:r>
            <a:endParaRPr lang="en-US" sz="3000" dirty="0"/>
          </a:p>
        </p:txBody>
      </p:sp>
      <p:sp>
        <p:nvSpPr>
          <p:cNvPr id="10" name="Text 7"/>
          <p:cNvSpPr/>
          <p:nvPr/>
        </p:nvSpPr>
        <p:spPr>
          <a:xfrm>
            <a:off x="8545484" y="2078182"/>
            <a:ext cx="3325091" cy="202830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Эксперименты показали, что при повышении pH выше 8 цвет раствора изменяется более резко, что обусловлено химическими реакциями, приводящими к образованию комплексных соединений.</a:t>
            </a:r>
            <a:endParaRPr lang="en-US" sz="1500" dirty="0"/>
          </a:p>
        </p:txBody>
      </p:sp>
      <p:sp>
        <p:nvSpPr>
          <p:cNvPr id="11" name="Shape 8"/>
          <p:cNvSpPr/>
          <p:nvPr/>
        </p:nvSpPr>
        <p:spPr>
          <a:xfrm>
            <a:off x="8545484" y="1537855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EA8BDD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8545484" y="1521229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FFFFFF"/>
                </a:solidFill>
              </a:rPr>
              <a:t>3</a:t>
            </a:r>
            <a:endParaRPr lang="en-US" sz="30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82891" y="415636"/>
            <a:ext cx="3308465" cy="6026727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648393" y="1082733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Табличные данные экспериментов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648393" y="2078182"/>
            <a:ext cx="5818909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При pH 0–3 раствор перманганата калия приобретает интенсивный фиолетовый цвет, что соответствует окисленной форме марганца.</a:t>
            </a:r>
            <a:endParaRPr lang="en-US" sz="1500" dirty="0"/>
          </a:p>
        </p:txBody>
      </p:sp>
      <p:sp>
        <p:nvSpPr>
          <p:cNvPr id="6" name="Text 2"/>
          <p:cNvSpPr/>
          <p:nvPr/>
        </p:nvSpPr>
        <p:spPr>
          <a:xfrm>
            <a:off x="648393" y="3042458"/>
            <a:ext cx="5818909" cy="69826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При увеличении pH до 6–7 цвет раствора меняется на коричневый, указывающий на образование Mn(OH)2.</a:t>
            </a:r>
            <a:endParaRPr lang="en-US" sz="1500" dirty="0"/>
          </a:p>
        </p:txBody>
      </p:sp>
      <p:sp>
        <p:nvSpPr>
          <p:cNvPr id="7" name="Text 3"/>
          <p:cNvSpPr/>
          <p:nvPr/>
        </p:nvSpPr>
        <p:spPr>
          <a:xfrm>
            <a:off x="648393" y="3740727"/>
            <a:ext cx="5818909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При дальнейшем повышении pH свыше 7 раствор обесцвечивается, и в сильнощелочной среде наблюдается формирование зелёных комплексов марганца, что свидетельствует о переходе в восстановленную форму.</a:t>
            </a:r>
            <a:endParaRPr lang="en-US" sz="15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95160" y="523702"/>
            <a:ext cx="46800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648393" y="1082733"/>
            <a:ext cx="5985164" cy="93102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Влияние pH на цвет раствора: детальный анализ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648393" y="2078182"/>
            <a:ext cx="5818909" cy="309233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При pH ниже 6,5 раствор перманганата калия приобретает розовый оттенок, который постепенно усиливается с понижением pH до значения 2, где интенсивность цвета достигает максимума, оцениваемого визуально как 8 баллов из 10. В щелочной среде (при pH выше 7) происходит значительное изменение цвета раствора — он становится зеленым, что обусловлено образованием манганатов, концентрация которых возрастает при увеличении pH до 10,5. Эти реакции демонстрируют, как изменение pH влияет на окислительно-восстановительные процессы, изменяя окраску раствора марганцовки.</a:t>
            </a:r>
            <a:endParaRPr lang="en-US" sz="15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14</Slides>
  <Notes>14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7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2026-08-20T12:32:26Z</dcterms:created>
  <dcterms:modified xsi:type="dcterms:W3CDTF">2026-08-20T12:32:26Z</dcterms:modified>
</cp:coreProperties>
</file>