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98" d="100"/>
          <a:sy n="98" d="100"/>
        </p:scale>
        <p:origin x="82"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6373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sp>
        <p:nvSpPr>
          <p:cNvPr id="4" name="Text 0"/>
          <p:cNvSpPr/>
          <p:nvPr/>
        </p:nvSpPr>
        <p:spPr>
          <a:xfrm>
            <a:off x="648393" y="1248987"/>
            <a:ext cx="5153891" cy="4322618"/>
          </a:xfrm>
          <a:prstGeom prst="rect">
            <a:avLst/>
          </a:prstGeom>
          <a:noFill/>
          <a:ln/>
        </p:spPr>
        <p:txBody>
          <a:bodyPr wrap="square" rtlCol="0" anchor="t"/>
          <a:lstStyle/>
          <a:p>
            <a:pPr marL="0" indent="0" algn="l">
              <a:lnSpc>
                <a:spcPts val="6700"/>
              </a:lnSpc>
              <a:buNone/>
            </a:pPr>
            <a:r>
              <a:rPr lang="en-US" sz="3500" b="1" dirty="0">
                <a:solidFill>
                  <a:srgbClr val="000000"/>
                </a:solidFill>
              </a:rPr>
              <a:t>Как работает память? Кратковременная, долговременная и «забывание» как полезный механизм</a:t>
            </a:r>
            <a:endParaRPr lang="en-US" sz="3500" dirty="0"/>
          </a:p>
        </p:txBody>
      </p:sp>
      <p:sp>
        <p:nvSpPr>
          <p:cNvPr id="5" name="Text 1"/>
          <p:cNvSpPr/>
          <p:nvPr/>
        </p:nvSpPr>
        <p:spPr>
          <a:xfrm>
            <a:off x="648393" y="6234545"/>
            <a:ext cx="5403273" cy="432262"/>
          </a:xfrm>
          <a:prstGeom prst="rect">
            <a:avLst/>
          </a:prstGeom>
          <a:noFill/>
          <a:ln/>
        </p:spPr>
        <p:txBody>
          <a:bodyPr wrap="square" rtlCol="0" anchor="t"/>
          <a:lstStyle/>
          <a:p>
            <a:pPr marL="0" indent="0" algn="l">
              <a:lnSpc>
                <a:spcPts val="2100"/>
              </a:lnSpc>
              <a:buNone/>
            </a:pPr>
            <a:r>
              <a:rPr lang="en-US" sz="1500" dirty="0">
                <a:solidFill>
                  <a:srgbClr val="000000"/>
                </a:solidFill>
              </a:rPr>
              <a:t>Автор презентации: Presentacium.ru</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98764" y="1080655"/>
            <a:ext cx="11371811" cy="3973484"/>
          </a:xfrm>
          <a:prstGeom prst="rect">
            <a:avLst/>
          </a:prstGeom>
        </p:spPr>
      </p:pic>
      <p:sp>
        <p:nvSpPr>
          <p:cNvPr id="4" name="Text 0"/>
          <p:cNvSpPr/>
          <p:nvPr/>
        </p:nvSpPr>
        <p:spPr>
          <a:xfrm>
            <a:off x="315884" y="209896"/>
            <a:ext cx="11720945" cy="548640"/>
          </a:xfrm>
          <a:prstGeom prst="rect">
            <a:avLst/>
          </a:prstGeom>
          <a:noFill/>
          <a:ln/>
        </p:spPr>
        <p:txBody>
          <a:bodyPr wrap="square" rtlCol="0" anchor="t"/>
          <a:lstStyle/>
          <a:p>
            <a:pPr marL="0" indent="0">
              <a:lnSpc>
                <a:spcPts val="3100"/>
              </a:lnSpc>
              <a:buNone/>
            </a:pPr>
            <a:r>
              <a:rPr lang="en-US" sz="2200" b="1" dirty="0">
                <a:solidFill>
                  <a:srgbClr val="000000"/>
                </a:solidFill>
              </a:rPr>
              <a:t>Влияние забывания на мозг</a:t>
            </a:r>
            <a:endParaRPr lang="en-US" sz="2200" dirty="0"/>
          </a:p>
        </p:txBody>
      </p:sp>
      <p:sp>
        <p:nvSpPr>
          <p:cNvPr id="5" name="Text 1"/>
          <p:cNvSpPr/>
          <p:nvPr/>
        </p:nvSpPr>
        <p:spPr>
          <a:xfrm>
            <a:off x="315884" y="5569527"/>
            <a:ext cx="11554691" cy="698269"/>
          </a:xfrm>
          <a:prstGeom prst="rect">
            <a:avLst/>
          </a:prstGeom>
          <a:noFill/>
          <a:ln/>
        </p:spPr>
        <p:txBody>
          <a:bodyPr wrap="square" rtlCol="0" anchor="t"/>
          <a:lstStyle/>
          <a:p>
            <a:pPr marL="0" indent="0" algn="l">
              <a:lnSpc>
                <a:spcPts val="2100"/>
              </a:lnSpc>
              <a:buNone/>
            </a:pPr>
            <a:r>
              <a:rPr lang="en-US" sz="1500" dirty="0">
                <a:solidFill>
                  <a:srgbClr val="000000"/>
                </a:solidFill>
              </a:rPr>
              <a:t>Диаграмма показывает частоту забывания информации у людей разных возрастных групп. Измеряется в процентах (%). С возрастом частота забывания снижается, но даже у пожилых людей она выше среднего уровня.</a:t>
            </a:r>
            <a:endParaRPr lang="en-US"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98764" y="415636"/>
            <a:ext cx="3308465" cy="6051665"/>
          </a:xfrm>
          <a:prstGeom prst="rect">
            <a:avLst/>
          </a:prstGeom>
        </p:spPr>
      </p:pic>
      <p:sp>
        <p:nvSpPr>
          <p:cNvPr id="4" name="Text 0"/>
          <p:cNvSpPr/>
          <p:nvPr/>
        </p:nvSpPr>
        <p:spPr>
          <a:xfrm>
            <a:off x="4513811" y="1082733"/>
            <a:ext cx="5985164" cy="931025"/>
          </a:xfrm>
          <a:prstGeom prst="rect">
            <a:avLst/>
          </a:prstGeom>
          <a:noFill/>
          <a:ln/>
        </p:spPr>
        <p:txBody>
          <a:bodyPr wrap="square" rtlCol="0" anchor="t"/>
          <a:lstStyle/>
          <a:p>
            <a:pPr marL="0" indent="0">
              <a:lnSpc>
                <a:spcPts val="3100"/>
              </a:lnSpc>
              <a:buNone/>
            </a:pPr>
            <a:r>
              <a:rPr lang="en-US" sz="2200" b="1" dirty="0">
                <a:solidFill>
                  <a:srgbClr val="000000"/>
                </a:solidFill>
              </a:rPr>
              <a:t>Забывание как защита от перегрузки информацией</a:t>
            </a:r>
            <a:endParaRPr lang="en-US" sz="2200" dirty="0"/>
          </a:p>
        </p:txBody>
      </p:sp>
      <p:sp>
        <p:nvSpPr>
          <p:cNvPr id="5" name="Text 1"/>
          <p:cNvSpPr/>
          <p:nvPr/>
        </p:nvSpPr>
        <p:spPr>
          <a:xfrm>
            <a:off x="4513811" y="2078182"/>
            <a:ext cx="5818909" cy="964276"/>
          </a:xfrm>
          <a:prstGeom prst="rect">
            <a:avLst/>
          </a:prstGeom>
          <a:noFill/>
          <a:ln/>
        </p:spPr>
        <p:txBody>
          <a:bodyPr wrap="square" rtlCol="0" anchor="t"/>
          <a:lstStyle/>
          <a:p>
            <a:pPr marL="0" indent="0" algn="l">
              <a:lnSpc>
                <a:spcPts val="2100"/>
              </a:lnSpc>
              <a:buNone/>
            </a:pPr>
            <a:r>
              <a:rPr lang="en-US" sz="1500" dirty="0">
                <a:solidFill>
                  <a:srgbClr val="000000"/>
                </a:solidFill>
              </a:rPr>
              <a:t>Согласно исследованиям, около 50% всей информации, полученной человеком, забывается в течение первого часа после восприятия.</a:t>
            </a:r>
            <a:endParaRPr lang="en-US" sz="1500" dirty="0"/>
          </a:p>
        </p:txBody>
      </p:sp>
      <p:sp>
        <p:nvSpPr>
          <p:cNvPr id="6" name="Text 2"/>
          <p:cNvSpPr/>
          <p:nvPr/>
        </p:nvSpPr>
        <p:spPr>
          <a:xfrm>
            <a:off x="4513811" y="3740727"/>
            <a:ext cx="5818909" cy="1230284"/>
          </a:xfrm>
          <a:prstGeom prst="rect">
            <a:avLst/>
          </a:prstGeom>
          <a:noFill/>
          <a:ln/>
        </p:spPr>
        <p:txBody>
          <a:bodyPr wrap="square" rtlCol="0" anchor="t"/>
          <a:lstStyle/>
          <a:p>
            <a:pPr marL="0" indent="0" algn="l">
              <a:lnSpc>
                <a:spcPts val="2100"/>
              </a:lnSpc>
              <a:buNone/>
            </a:pPr>
            <a:r>
              <a:rPr lang="en-US" sz="1500" dirty="0">
                <a:solidFill>
                  <a:srgbClr val="000000"/>
                </a:solidFill>
              </a:rPr>
              <a:t>Забывание позволяет избежать информационной перегрузки и сохранить внимание для более значимых задач. Это явление также помогает очистить память от неактуальных данных, освобождая ресурсы для запоминания новой информации.</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773084" y="750224"/>
            <a:ext cx="10141527" cy="548640"/>
          </a:xfrm>
          <a:prstGeom prst="rect">
            <a:avLst/>
          </a:prstGeom>
          <a:noFill/>
          <a:ln/>
        </p:spPr>
        <p:txBody>
          <a:bodyPr wrap="square" rtlCol="0" anchor="t"/>
          <a:lstStyle/>
          <a:p>
            <a:pPr marL="0" indent="0">
              <a:lnSpc>
                <a:spcPts val="3100"/>
              </a:lnSpc>
              <a:buNone/>
            </a:pPr>
            <a:r>
              <a:rPr lang="en-US" sz="2200" b="1" dirty="0">
                <a:solidFill>
                  <a:srgbClr val="000000"/>
                </a:solidFill>
              </a:rPr>
              <a:t>Роль памяти в обучении</a:t>
            </a:r>
            <a:endParaRPr lang="en-US" sz="2200" dirty="0"/>
          </a:p>
        </p:txBody>
      </p:sp>
      <p:sp>
        <p:nvSpPr>
          <p:cNvPr id="4" name="Text 1"/>
          <p:cNvSpPr/>
          <p:nvPr/>
        </p:nvSpPr>
        <p:spPr>
          <a:xfrm>
            <a:off x="1271847" y="2078182"/>
            <a:ext cx="9975273" cy="698269"/>
          </a:xfrm>
          <a:prstGeom prst="rect">
            <a:avLst/>
          </a:prstGeom>
          <a:noFill/>
          <a:ln/>
        </p:spPr>
        <p:txBody>
          <a:bodyPr wrap="square" rtlCol="0" anchor="t"/>
          <a:lstStyle/>
          <a:p>
            <a:pPr marL="0" indent="0" algn="l">
              <a:lnSpc>
                <a:spcPts val="2100"/>
              </a:lnSpc>
              <a:buNone/>
            </a:pPr>
            <a:r>
              <a:rPr lang="en-US" sz="1500" dirty="0">
                <a:solidFill>
                  <a:srgbClr val="000000"/>
                </a:solidFill>
              </a:rPr>
              <a:t>Память — ключевой фактор в обучении, влияющий на усвоение знаний. Исследования показывают, что у людей с хорошей памятью на 20–30% выше успеваемость по сравнению со сверстниками.</a:t>
            </a:r>
            <a:endParaRPr lang="en-US" sz="1500" dirty="0"/>
          </a:p>
        </p:txBody>
      </p:sp>
      <p:sp>
        <p:nvSpPr>
          <p:cNvPr id="5" name="Shape 2"/>
          <p:cNvSpPr/>
          <p:nvPr/>
        </p:nvSpPr>
        <p:spPr>
          <a:xfrm>
            <a:off x="731520" y="2078182"/>
            <a:ext cx="498764" cy="498764"/>
          </a:xfrm>
          <a:prstGeom prst="roundRect">
            <a:avLst>
              <a:gd name="adj" fmla="val 16667"/>
            </a:avLst>
          </a:prstGeom>
          <a:solidFill>
            <a:srgbClr val="72A0E9"/>
          </a:solidFill>
          <a:ln w="12700">
            <a:solidFill>
              <a:srgbClr val="FFFFFF">
                <a:alpha val="0"/>
              </a:srgbClr>
            </a:solidFill>
            <a:prstDash val="solid"/>
          </a:ln>
        </p:spPr>
      </p:sp>
      <p:sp>
        <p:nvSpPr>
          <p:cNvPr id="6" name="Text 3"/>
          <p:cNvSpPr/>
          <p:nvPr/>
        </p:nvSpPr>
        <p:spPr>
          <a:xfrm>
            <a:off x="731520" y="2036618"/>
            <a:ext cx="498764" cy="498764"/>
          </a:xfrm>
          <a:prstGeom prst="rect">
            <a:avLst/>
          </a:prstGeom>
          <a:noFill/>
          <a:ln/>
        </p:spPr>
        <p:txBody>
          <a:bodyPr wrap="square" rtlCol="0" anchor="ctr"/>
          <a:lstStyle/>
          <a:p>
            <a:pPr marL="0" indent="0" algn="ctr">
              <a:buNone/>
            </a:pPr>
            <a:r>
              <a:rPr lang="en-US" sz="3000" b="1" dirty="0">
                <a:solidFill>
                  <a:srgbClr val="FFFFFF"/>
                </a:solidFill>
              </a:rPr>
              <a:t>1</a:t>
            </a:r>
            <a:endParaRPr lang="en-US" sz="3000" dirty="0"/>
          </a:p>
        </p:txBody>
      </p:sp>
      <p:sp>
        <p:nvSpPr>
          <p:cNvPr id="7" name="Text 4"/>
          <p:cNvSpPr/>
          <p:nvPr/>
        </p:nvSpPr>
        <p:spPr>
          <a:xfrm>
            <a:off x="1271847" y="3241964"/>
            <a:ext cx="9975273" cy="698269"/>
          </a:xfrm>
          <a:prstGeom prst="rect">
            <a:avLst/>
          </a:prstGeom>
          <a:noFill/>
          <a:ln/>
        </p:spPr>
        <p:txBody>
          <a:bodyPr wrap="square" rtlCol="0" anchor="t"/>
          <a:lstStyle/>
          <a:p>
            <a:pPr marL="0" indent="0" algn="l">
              <a:lnSpc>
                <a:spcPts val="2100"/>
              </a:lnSpc>
              <a:buNone/>
            </a:pPr>
            <a:r>
              <a:rPr lang="en-US" sz="1500" dirty="0">
                <a:solidFill>
                  <a:srgbClr val="000000"/>
                </a:solidFill>
              </a:rPr>
              <a:t>Объём кратковременной памяти взрослого человека в среднем составляет 7±2 единицы информации, что влияет на способность воспринимать и запоминать учебный материал.</a:t>
            </a:r>
            <a:endParaRPr lang="en-US" sz="1500" dirty="0"/>
          </a:p>
        </p:txBody>
      </p:sp>
      <p:sp>
        <p:nvSpPr>
          <p:cNvPr id="8" name="Shape 5"/>
          <p:cNvSpPr/>
          <p:nvPr/>
        </p:nvSpPr>
        <p:spPr>
          <a:xfrm>
            <a:off x="731520" y="3241964"/>
            <a:ext cx="498764" cy="498764"/>
          </a:xfrm>
          <a:prstGeom prst="roundRect">
            <a:avLst>
              <a:gd name="adj" fmla="val 16667"/>
            </a:avLst>
          </a:prstGeom>
          <a:solidFill>
            <a:srgbClr val="72A0E9"/>
          </a:solidFill>
          <a:ln w="12700">
            <a:solidFill>
              <a:srgbClr val="FFFFFF">
                <a:alpha val="0"/>
              </a:srgbClr>
            </a:solidFill>
            <a:prstDash val="solid"/>
          </a:ln>
        </p:spPr>
      </p:sp>
      <p:sp>
        <p:nvSpPr>
          <p:cNvPr id="9" name="Text 6"/>
          <p:cNvSpPr/>
          <p:nvPr/>
        </p:nvSpPr>
        <p:spPr>
          <a:xfrm>
            <a:off x="731520" y="3200400"/>
            <a:ext cx="498764" cy="498764"/>
          </a:xfrm>
          <a:prstGeom prst="rect">
            <a:avLst/>
          </a:prstGeom>
          <a:noFill/>
          <a:ln/>
        </p:spPr>
        <p:txBody>
          <a:bodyPr wrap="square" rtlCol="0" anchor="ctr"/>
          <a:lstStyle/>
          <a:p>
            <a:pPr marL="0" indent="0" algn="ctr">
              <a:buNone/>
            </a:pPr>
            <a:r>
              <a:rPr lang="en-US" sz="3000" b="1" dirty="0">
                <a:solidFill>
                  <a:srgbClr val="FFFFFF"/>
                </a:solidFill>
              </a:rPr>
              <a:t>2</a:t>
            </a:r>
            <a:endParaRPr lang="en-US" sz="3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6995160" y="523702"/>
            <a:ext cx="4680065" cy="6051665"/>
          </a:xfrm>
          <a:prstGeom prst="rect">
            <a:avLst/>
          </a:prstGeom>
        </p:spPr>
      </p:pic>
      <p:sp>
        <p:nvSpPr>
          <p:cNvPr id="4" name="Text 0"/>
          <p:cNvSpPr/>
          <p:nvPr/>
        </p:nvSpPr>
        <p:spPr>
          <a:xfrm>
            <a:off x="648393" y="1082733"/>
            <a:ext cx="5985164" cy="548640"/>
          </a:xfrm>
          <a:prstGeom prst="rect">
            <a:avLst/>
          </a:prstGeom>
          <a:noFill/>
          <a:ln/>
        </p:spPr>
        <p:txBody>
          <a:bodyPr wrap="square" rtlCol="0" anchor="t"/>
          <a:lstStyle/>
          <a:p>
            <a:pPr marL="0" indent="0">
              <a:lnSpc>
                <a:spcPts val="3100"/>
              </a:lnSpc>
              <a:buNone/>
            </a:pPr>
            <a:r>
              <a:rPr lang="en-US" sz="2200" b="1" dirty="0">
                <a:solidFill>
                  <a:srgbClr val="000000"/>
                </a:solidFill>
              </a:rPr>
              <a:t>Технологии улучшения памяти</a:t>
            </a:r>
            <a:endParaRPr lang="en-US" sz="2200" dirty="0"/>
          </a:p>
        </p:txBody>
      </p:sp>
      <p:sp>
        <p:nvSpPr>
          <p:cNvPr id="5" name="Text 1"/>
          <p:cNvSpPr/>
          <p:nvPr/>
        </p:nvSpPr>
        <p:spPr>
          <a:xfrm>
            <a:off x="648393" y="2078182"/>
            <a:ext cx="5818909" cy="698269"/>
          </a:xfrm>
          <a:prstGeom prst="rect">
            <a:avLst/>
          </a:prstGeom>
          <a:noFill/>
          <a:ln/>
        </p:spPr>
        <p:txBody>
          <a:bodyPr wrap="square" rtlCol="0" anchor="t"/>
          <a:lstStyle/>
          <a:p>
            <a:pPr marL="0" indent="0" algn="l">
              <a:lnSpc>
                <a:spcPts val="2100"/>
              </a:lnSpc>
              <a:buNone/>
            </a:pPr>
            <a:r>
              <a:rPr lang="en-US" sz="1500" dirty="0">
                <a:solidFill>
                  <a:srgbClr val="000000"/>
                </a:solidFill>
              </a:rPr>
              <a:t>Согласно исследованиям, при использовании мнемонических техник запоминание может улучшиться на 30–40%.</a:t>
            </a:r>
            <a:endParaRPr lang="en-US" sz="1500" dirty="0"/>
          </a:p>
        </p:txBody>
      </p:sp>
      <p:sp>
        <p:nvSpPr>
          <p:cNvPr id="6" name="Text 2"/>
          <p:cNvSpPr/>
          <p:nvPr/>
        </p:nvSpPr>
        <p:spPr>
          <a:xfrm>
            <a:off x="648393" y="3740727"/>
            <a:ext cx="5818909" cy="2294313"/>
          </a:xfrm>
          <a:prstGeom prst="rect">
            <a:avLst/>
          </a:prstGeom>
          <a:noFill/>
          <a:ln/>
        </p:spPr>
        <p:txBody>
          <a:bodyPr wrap="square" rtlCol="0" anchor="t"/>
          <a:lstStyle/>
          <a:p>
            <a:pPr marL="0" indent="0" algn="l">
              <a:lnSpc>
                <a:spcPts val="2100"/>
              </a:lnSpc>
              <a:buNone/>
            </a:pPr>
            <a:r>
              <a:rPr lang="en-US" sz="1500" dirty="0">
                <a:solidFill>
                  <a:srgbClr val="000000"/>
                </a:solidFill>
              </a:rPr>
              <a:t>Метод локусов, который задействует пространственное воображение, помогает улучшить запоминание последовательностей и списков на 15–20% по сравнению с традиционными методами. Применение технологий нейропластичности и нейрообратной связи позволяет стимулировать определённые участки мозга и повысить эффективность запоминания на 20–30% у пользователей, регулярно практикующих данные методики.</a:t>
            </a:r>
            <a:endParaRPr lang="en-US" sz="15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565265" y="417715"/>
            <a:ext cx="10141527" cy="548640"/>
          </a:xfrm>
          <a:prstGeom prst="rect">
            <a:avLst/>
          </a:prstGeom>
          <a:noFill/>
          <a:ln/>
        </p:spPr>
        <p:txBody>
          <a:bodyPr wrap="square" rtlCol="0" anchor="t"/>
          <a:lstStyle/>
          <a:p>
            <a:pPr marL="0" indent="0">
              <a:lnSpc>
                <a:spcPts val="3100"/>
              </a:lnSpc>
              <a:buNone/>
            </a:pPr>
            <a:r>
              <a:rPr lang="en-US" sz="2200" b="1" dirty="0">
                <a:solidFill>
                  <a:srgbClr val="000000"/>
                </a:solidFill>
              </a:rPr>
              <a:t>Нейрофизиология памяти</a:t>
            </a:r>
            <a:endParaRPr lang="en-US" sz="2200" dirty="0"/>
          </a:p>
        </p:txBody>
      </p:sp>
      <p:sp>
        <p:nvSpPr>
          <p:cNvPr id="4" name="Text 1"/>
          <p:cNvSpPr/>
          <p:nvPr/>
        </p:nvSpPr>
        <p:spPr>
          <a:xfrm>
            <a:off x="1064029" y="1995055"/>
            <a:ext cx="10058400" cy="698269"/>
          </a:xfrm>
          <a:prstGeom prst="rect">
            <a:avLst/>
          </a:prstGeom>
          <a:noFill/>
          <a:ln/>
        </p:spPr>
        <p:txBody>
          <a:bodyPr wrap="square" rtlCol="0" anchor="t"/>
          <a:lstStyle/>
          <a:p>
            <a:pPr marL="0" indent="0" algn="l">
              <a:lnSpc>
                <a:spcPts val="2100"/>
              </a:lnSpc>
              <a:buNone/>
            </a:pPr>
            <a:r>
              <a:rPr lang="en-US" sz="1500" dirty="0">
                <a:solidFill>
                  <a:srgbClr val="000000"/>
                </a:solidFill>
              </a:rPr>
              <a:t>В нейрофизиологии памяти участвует гиппокамп — область мозга, отвечающая за формирование и хранение воспоминаний.</a:t>
            </a:r>
            <a:endParaRPr lang="en-US" sz="1500" dirty="0"/>
          </a:p>
        </p:txBody>
      </p:sp>
      <p:sp>
        <p:nvSpPr>
          <p:cNvPr id="5" name="Text 2"/>
          <p:cNvSpPr/>
          <p:nvPr/>
        </p:nvSpPr>
        <p:spPr>
          <a:xfrm>
            <a:off x="1064029" y="4156364"/>
            <a:ext cx="4655127" cy="1496291"/>
          </a:xfrm>
          <a:prstGeom prst="rect">
            <a:avLst/>
          </a:prstGeom>
          <a:noFill/>
          <a:ln/>
        </p:spPr>
        <p:txBody>
          <a:bodyPr wrap="square" rtlCol="0" anchor="t"/>
          <a:lstStyle/>
          <a:p>
            <a:pPr marL="0" indent="0" algn="l">
              <a:lnSpc>
                <a:spcPts val="2100"/>
              </a:lnSpc>
              <a:buNone/>
            </a:pPr>
            <a:r>
              <a:rPr lang="en-US" sz="1500" dirty="0">
                <a:solidFill>
                  <a:srgbClr val="000000"/>
                </a:solidFill>
              </a:rPr>
              <a:t>Исследования показали, что для консолидации кратковременной памяти в долговременную требуется от 20 до 30 минут, в течение которых активно происходит нейрофизиологическая обработка информации.</a:t>
            </a:r>
            <a:endParaRPr lang="en-US" sz="1500" dirty="0"/>
          </a:p>
        </p:txBody>
      </p:sp>
      <p:sp>
        <p:nvSpPr>
          <p:cNvPr id="6" name="Text 3"/>
          <p:cNvSpPr/>
          <p:nvPr/>
        </p:nvSpPr>
        <p:spPr>
          <a:xfrm>
            <a:off x="6882938" y="4156364"/>
            <a:ext cx="4655127" cy="1496291"/>
          </a:xfrm>
          <a:prstGeom prst="rect">
            <a:avLst/>
          </a:prstGeom>
          <a:noFill/>
          <a:ln/>
        </p:spPr>
        <p:txBody>
          <a:bodyPr wrap="square" rtlCol="0" anchor="t"/>
          <a:lstStyle/>
          <a:p>
            <a:pPr marL="0" indent="0" algn="l">
              <a:lnSpc>
                <a:spcPts val="2100"/>
              </a:lnSpc>
              <a:buNone/>
            </a:pPr>
            <a:r>
              <a:rPr lang="en-US" sz="1500" dirty="0">
                <a:solidFill>
                  <a:srgbClr val="000000"/>
                </a:solidFill>
              </a:rPr>
              <a:t>В экспериментах с использованием функциональной магнитно-резонансной томографии установлено, что при запоминании активируются лобные доли, теменная кора и височные области мозга.</a:t>
            </a:r>
            <a:endParaRPr lang="en-US" sz="15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8582891" y="415636"/>
            <a:ext cx="3308465" cy="6026727"/>
          </a:xfrm>
          <a:prstGeom prst="rect">
            <a:avLst/>
          </a:prstGeom>
        </p:spPr>
      </p:pic>
      <p:sp>
        <p:nvSpPr>
          <p:cNvPr id="4" name="Text 0"/>
          <p:cNvSpPr/>
          <p:nvPr/>
        </p:nvSpPr>
        <p:spPr>
          <a:xfrm>
            <a:off x="648393" y="1082733"/>
            <a:ext cx="5985164" cy="931025"/>
          </a:xfrm>
          <a:prstGeom prst="rect">
            <a:avLst/>
          </a:prstGeom>
          <a:noFill/>
          <a:ln/>
        </p:spPr>
        <p:txBody>
          <a:bodyPr wrap="square" rtlCol="0" anchor="t"/>
          <a:lstStyle/>
          <a:p>
            <a:pPr marL="0" indent="0">
              <a:lnSpc>
                <a:spcPts val="3100"/>
              </a:lnSpc>
              <a:buNone/>
            </a:pPr>
            <a:r>
              <a:rPr lang="en-US" sz="2200" b="1" dirty="0">
                <a:solidFill>
                  <a:srgbClr val="000000"/>
                </a:solidFill>
              </a:rPr>
              <a:t>Практическое применение исследований памяти</a:t>
            </a:r>
            <a:endParaRPr lang="en-US" sz="2200" dirty="0"/>
          </a:p>
        </p:txBody>
      </p:sp>
      <p:sp>
        <p:nvSpPr>
          <p:cNvPr id="5" name="Text 1"/>
          <p:cNvSpPr/>
          <p:nvPr/>
        </p:nvSpPr>
        <p:spPr>
          <a:xfrm>
            <a:off x="648393" y="2078182"/>
            <a:ext cx="5818909" cy="698269"/>
          </a:xfrm>
          <a:prstGeom prst="rect">
            <a:avLst/>
          </a:prstGeom>
          <a:noFill/>
          <a:ln/>
        </p:spPr>
        <p:txBody>
          <a:bodyPr wrap="square" rtlCol="0" anchor="t"/>
          <a:lstStyle/>
          <a:p>
            <a:pPr marL="0" indent="0" algn="l">
              <a:lnSpc>
                <a:spcPts val="2100"/>
              </a:lnSpc>
              <a:buNone/>
            </a:pPr>
            <a:r>
              <a:rPr lang="en-US" sz="1500" dirty="0">
                <a:solidFill>
                  <a:srgbClr val="000000"/>
                </a:solidFill>
              </a:rPr>
              <a:t>Диаграмма показывает распределение применения исследований памяти в различных областях.</a:t>
            </a:r>
            <a:endParaRPr lang="en-US" sz="1500" dirty="0"/>
          </a:p>
        </p:txBody>
      </p:sp>
      <p:sp>
        <p:nvSpPr>
          <p:cNvPr id="6" name="Text 2"/>
          <p:cNvSpPr/>
          <p:nvPr/>
        </p:nvSpPr>
        <p:spPr>
          <a:xfrm>
            <a:off x="648393" y="2909455"/>
            <a:ext cx="5818909" cy="1230284"/>
          </a:xfrm>
          <a:prstGeom prst="rect">
            <a:avLst/>
          </a:prstGeom>
          <a:noFill/>
          <a:ln/>
        </p:spPr>
        <p:txBody>
          <a:bodyPr wrap="square" rtlCol="0" anchor="t"/>
          <a:lstStyle/>
          <a:p>
            <a:pPr marL="0" indent="0" algn="l">
              <a:lnSpc>
                <a:spcPts val="2100"/>
              </a:lnSpc>
              <a:buNone/>
            </a:pPr>
            <a:r>
              <a:rPr lang="en-US" sz="1500" dirty="0">
                <a:solidFill>
                  <a:srgbClr val="000000"/>
                </a:solidFill>
              </a:rPr>
              <a:t>Кратковременная и долговременная память занимают наибольшую долю (35% и 30% соответственно), в то время как остальные параметры измеряются в процентах и имеют более низкое значение.</a:t>
            </a:r>
            <a:endParaRPr lang="en-US" sz="1500" dirty="0"/>
          </a:p>
        </p:txBody>
      </p:sp>
      <p:sp>
        <p:nvSpPr>
          <p:cNvPr id="7" name="Text 3"/>
          <p:cNvSpPr/>
          <p:nvPr/>
        </p:nvSpPr>
        <p:spPr>
          <a:xfrm>
            <a:off x="648393" y="4139738"/>
            <a:ext cx="5818909" cy="698269"/>
          </a:xfrm>
          <a:prstGeom prst="rect">
            <a:avLst/>
          </a:prstGeom>
          <a:noFill/>
          <a:ln/>
        </p:spPr>
        <p:txBody>
          <a:bodyPr wrap="square" rtlCol="0" anchor="t"/>
          <a:lstStyle/>
          <a:p>
            <a:pPr marL="0" indent="0" algn="l">
              <a:lnSpc>
                <a:spcPts val="2100"/>
              </a:lnSpc>
              <a:buNone/>
            </a:pPr>
            <a:r>
              <a:rPr lang="en-US" sz="1500" dirty="0">
                <a:solidFill>
                  <a:srgbClr val="000000"/>
                </a:solidFill>
              </a:rPr>
              <a:t>Исследования памяти применяются в образовании, медицине, разработке когнитивных тренажёров и других сферах.</a:t>
            </a:r>
            <a:endParaRPr lang="en-US"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399011" y="1248987"/>
            <a:ext cx="5985164" cy="548640"/>
          </a:xfrm>
          <a:prstGeom prst="rect">
            <a:avLst/>
          </a:prstGeom>
          <a:noFill/>
          <a:ln/>
        </p:spPr>
        <p:txBody>
          <a:bodyPr wrap="square" rtlCol="0" anchor="t"/>
          <a:lstStyle/>
          <a:p>
            <a:pPr marL="0" indent="0">
              <a:lnSpc>
                <a:spcPts val="3100"/>
              </a:lnSpc>
              <a:buNone/>
            </a:pPr>
            <a:r>
              <a:rPr lang="en-US" sz="2200" b="1" dirty="0">
                <a:solidFill>
                  <a:srgbClr val="000000"/>
                </a:solidFill>
              </a:rPr>
              <a:t>Спасибо за внимание!</a:t>
            </a:r>
            <a:endParaRPr lang="en-US" sz="2200" dirty="0"/>
          </a:p>
        </p:txBody>
      </p:sp>
      <p:sp>
        <p:nvSpPr>
          <p:cNvPr id="4" name="Text 1"/>
          <p:cNvSpPr/>
          <p:nvPr/>
        </p:nvSpPr>
        <p:spPr>
          <a:xfrm>
            <a:off x="399011" y="2327564"/>
            <a:ext cx="5818909" cy="1496291"/>
          </a:xfrm>
          <a:prstGeom prst="rect">
            <a:avLst/>
          </a:prstGeom>
          <a:noFill/>
          <a:ln/>
        </p:spPr>
        <p:txBody>
          <a:bodyPr wrap="square" rtlCol="0" anchor="t"/>
          <a:lstStyle/>
          <a:p>
            <a:pPr marL="0" indent="0" algn="l">
              <a:lnSpc>
                <a:spcPts val="2100"/>
              </a:lnSpc>
              <a:buNone/>
            </a:pPr>
            <a:r>
              <a:rPr lang="en-US" sz="1500" dirty="0">
                <a:solidFill>
                  <a:srgbClr val="000000"/>
                </a:solidFill>
              </a:rPr>
              <a:t>Спасибо за внимание. В этой презентации мы рассмотрели основные аспекты работы памяти, включая её компоненты, механизмы и факторы, влияющие на запоминание. Мы узнали о роли памяти в обучении и о том, как можно улучшить её работу с помощью различных технологий.</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2768138" y="1248987"/>
            <a:ext cx="6816436" cy="773084"/>
          </a:xfrm>
          <a:prstGeom prst="rect">
            <a:avLst/>
          </a:prstGeom>
          <a:noFill/>
          <a:ln/>
        </p:spPr>
        <p:txBody>
          <a:bodyPr wrap="square" rtlCol="0" anchor="t"/>
          <a:lstStyle/>
          <a:p>
            <a:pPr marL="0" indent="0" algn="ctr">
              <a:lnSpc>
                <a:spcPts val="4900"/>
              </a:lnSpc>
              <a:buNone/>
            </a:pPr>
            <a:r>
              <a:rPr lang="en-US" sz="3400" b="1" dirty="0">
                <a:solidFill>
                  <a:srgbClr val="000000"/>
                </a:solidFill>
              </a:rPr>
              <a:t>Введение</a:t>
            </a:r>
            <a:endParaRPr lang="en-US" sz="3400" dirty="0"/>
          </a:p>
        </p:txBody>
      </p:sp>
      <p:sp>
        <p:nvSpPr>
          <p:cNvPr id="4" name="Text 1"/>
          <p:cNvSpPr/>
          <p:nvPr/>
        </p:nvSpPr>
        <p:spPr>
          <a:xfrm>
            <a:off x="2768138" y="2327564"/>
            <a:ext cx="6650182" cy="1496291"/>
          </a:xfrm>
          <a:prstGeom prst="rect">
            <a:avLst/>
          </a:prstGeom>
          <a:noFill/>
          <a:ln/>
        </p:spPr>
        <p:txBody>
          <a:bodyPr wrap="square" rtlCol="0" anchor="t"/>
          <a:lstStyle/>
          <a:p>
            <a:pPr marL="0" indent="0" algn="ctr">
              <a:lnSpc>
                <a:spcPts val="2100"/>
              </a:lnSpc>
              <a:buNone/>
            </a:pPr>
            <a:r>
              <a:rPr lang="en-US" sz="1500" dirty="0">
                <a:solidFill>
                  <a:srgbClr val="000000"/>
                </a:solidFill>
              </a:rPr>
              <a:t>В этой презентации мы рассмотрим, как работает память: её виды и механизмы. Обсудим компоненты памяти, процессы запоминания и факторы, влияющие на него. Также поговорим о забывании как механизме защиты от перегрузки информацией и методах улучшения памяти.</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1271847" y="417715"/>
            <a:ext cx="10141527" cy="548640"/>
          </a:xfrm>
          <a:prstGeom prst="rect">
            <a:avLst/>
          </a:prstGeom>
          <a:noFill/>
          <a:ln/>
        </p:spPr>
        <p:txBody>
          <a:bodyPr wrap="square" rtlCol="0" anchor="t"/>
          <a:lstStyle/>
          <a:p>
            <a:pPr marL="0" indent="0">
              <a:lnSpc>
                <a:spcPts val="3100"/>
              </a:lnSpc>
              <a:buNone/>
            </a:pPr>
            <a:r>
              <a:rPr lang="en-US" sz="2200" b="1" dirty="0">
                <a:solidFill>
                  <a:srgbClr val="000000"/>
                </a:solidFill>
              </a:rPr>
              <a:t>Компоненты памяти</a:t>
            </a:r>
            <a:endParaRPr lang="en-US" sz="2200" dirty="0"/>
          </a:p>
        </p:txBody>
      </p:sp>
      <p:sp>
        <p:nvSpPr>
          <p:cNvPr id="4" name="Text 1"/>
          <p:cNvSpPr/>
          <p:nvPr/>
        </p:nvSpPr>
        <p:spPr>
          <a:xfrm>
            <a:off x="1271847" y="1662545"/>
            <a:ext cx="6650182" cy="698269"/>
          </a:xfrm>
          <a:prstGeom prst="rect">
            <a:avLst/>
          </a:prstGeom>
          <a:noFill/>
          <a:ln/>
        </p:spPr>
        <p:txBody>
          <a:bodyPr wrap="square" rtlCol="0" anchor="t"/>
          <a:lstStyle/>
          <a:p>
            <a:pPr marL="0" indent="0" algn="l">
              <a:lnSpc>
                <a:spcPts val="2100"/>
              </a:lnSpc>
              <a:buNone/>
            </a:pPr>
            <a:r>
              <a:rPr lang="en-US" sz="1500" dirty="0">
                <a:solidFill>
                  <a:srgbClr val="000000"/>
                </a:solidFill>
              </a:rPr>
              <a:t>В кратковременной памяти удерживается до 7±2 единиц информации в течение примерно 20–30 секунд.</a:t>
            </a:r>
            <a:endParaRPr lang="en-US" sz="1500" dirty="0"/>
          </a:p>
        </p:txBody>
      </p:sp>
      <p:sp>
        <p:nvSpPr>
          <p:cNvPr id="5" name="Text 2"/>
          <p:cNvSpPr/>
          <p:nvPr/>
        </p:nvSpPr>
        <p:spPr>
          <a:xfrm>
            <a:off x="1271847" y="2909455"/>
            <a:ext cx="6650182" cy="1230284"/>
          </a:xfrm>
          <a:prstGeom prst="rect">
            <a:avLst/>
          </a:prstGeom>
          <a:noFill/>
          <a:ln/>
        </p:spPr>
        <p:txBody>
          <a:bodyPr wrap="square" rtlCol="0" anchor="t"/>
          <a:lstStyle/>
          <a:p>
            <a:pPr marL="0" indent="0" algn="l">
              <a:lnSpc>
                <a:spcPts val="2100"/>
              </a:lnSpc>
              <a:buNone/>
            </a:pPr>
            <a:r>
              <a:rPr lang="en-US" sz="1500" dirty="0">
                <a:solidFill>
                  <a:srgbClr val="000000"/>
                </a:solidFill>
              </a:rPr>
              <a:t>Долговременная память способна сохранять практически неограниченное количество данных на протяжении многих лет, что подтверждается исследованиями, демонстрирующими способность человека вспоминать информацию, полученную десятилетия назад.</a:t>
            </a:r>
            <a:endParaRPr lang="en-US" sz="1500" dirty="0"/>
          </a:p>
        </p:txBody>
      </p:sp>
      <p:sp>
        <p:nvSpPr>
          <p:cNvPr id="6" name="Text 3"/>
          <p:cNvSpPr/>
          <p:nvPr/>
        </p:nvSpPr>
        <p:spPr>
          <a:xfrm>
            <a:off x="1271847" y="4139738"/>
            <a:ext cx="6650182" cy="964276"/>
          </a:xfrm>
          <a:prstGeom prst="rect">
            <a:avLst/>
          </a:prstGeom>
          <a:noFill/>
          <a:ln/>
        </p:spPr>
        <p:txBody>
          <a:bodyPr wrap="square" rtlCol="0" anchor="t"/>
          <a:lstStyle/>
          <a:p>
            <a:pPr marL="0" indent="0" algn="l">
              <a:lnSpc>
                <a:spcPts val="2100"/>
              </a:lnSpc>
              <a:buNone/>
            </a:pPr>
            <a:r>
              <a:rPr lang="en-US" sz="1500" dirty="0">
                <a:solidFill>
                  <a:srgbClr val="000000"/>
                </a:solidFill>
              </a:rPr>
              <a:t>Данные виды памяти функционируют независимо друг от друга, причём переход от кратковременной к долговременной памяти обеспечивается через процессы кодирования и повторения информации.</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6995160" y="523702"/>
            <a:ext cx="4680065" cy="6051665"/>
          </a:xfrm>
          <a:prstGeom prst="rect">
            <a:avLst/>
          </a:prstGeom>
        </p:spPr>
      </p:pic>
      <p:sp>
        <p:nvSpPr>
          <p:cNvPr id="4" name="Text 0"/>
          <p:cNvSpPr/>
          <p:nvPr/>
        </p:nvSpPr>
        <p:spPr>
          <a:xfrm>
            <a:off x="648393" y="1082733"/>
            <a:ext cx="5985164" cy="548640"/>
          </a:xfrm>
          <a:prstGeom prst="rect">
            <a:avLst/>
          </a:prstGeom>
          <a:noFill/>
          <a:ln/>
        </p:spPr>
        <p:txBody>
          <a:bodyPr wrap="square" rtlCol="0" anchor="t"/>
          <a:lstStyle/>
          <a:p>
            <a:pPr marL="0" indent="0">
              <a:lnSpc>
                <a:spcPts val="3100"/>
              </a:lnSpc>
              <a:buNone/>
            </a:pPr>
            <a:r>
              <a:rPr lang="en-US" sz="2200" b="1" dirty="0">
                <a:solidFill>
                  <a:srgbClr val="000000"/>
                </a:solidFill>
              </a:rPr>
              <a:t>Кратковременная память</a:t>
            </a:r>
            <a:endParaRPr lang="en-US" sz="2200" dirty="0"/>
          </a:p>
        </p:txBody>
      </p:sp>
      <p:sp>
        <p:nvSpPr>
          <p:cNvPr id="5" name="Text 1"/>
          <p:cNvSpPr/>
          <p:nvPr/>
        </p:nvSpPr>
        <p:spPr>
          <a:xfrm>
            <a:off x="648393" y="2078182"/>
            <a:ext cx="5818909" cy="2826327"/>
          </a:xfrm>
          <a:prstGeom prst="rect">
            <a:avLst/>
          </a:prstGeom>
          <a:noFill/>
          <a:ln/>
        </p:spPr>
        <p:txBody>
          <a:bodyPr wrap="square" rtlCol="0" anchor="t"/>
          <a:lstStyle/>
          <a:p>
            <a:pPr marL="0" indent="0" algn="l">
              <a:lnSpc>
                <a:spcPts val="2100"/>
              </a:lnSpc>
              <a:buNone/>
            </a:pPr>
            <a:r>
              <a:rPr lang="en-US" sz="1500" dirty="0">
                <a:solidFill>
                  <a:srgbClr val="000000"/>
                </a:solidFill>
              </a:rPr>
              <a:t>Кратковременная память позволяет удерживать в сознании до 7±2 элементов информации одновременно, что подтверждено многочисленными исследованиями в области когнитивной психологии. Время хранения данных в кратковременной памяти составляет в среднем около 20–30 секунд, однако при регулярном повторении срок может быть увеличен до нескольких минут или даже часов. По оценкам специалистов, процесс забывания начинает активно происходить после примерно 24 часов, если информация не была интегрирована в долговременную память.</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98764" y="1080655"/>
            <a:ext cx="11371811" cy="3973484"/>
          </a:xfrm>
          <a:prstGeom prst="rect">
            <a:avLst/>
          </a:prstGeom>
        </p:spPr>
      </p:pic>
      <p:sp>
        <p:nvSpPr>
          <p:cNvPr id="4" name="Text 0"/>
          <p:cNvSpPr/>
          <p:nvPr/>
        </p:nvSpPr>
        <p:spPr>
          <a:xfrm>
            <a:off x="315884" y="209896"/>
            <a:ext cx="11720945" cy="548640"/>
          </a:xfrm>
          <a:prstGeom prst="rect">
            <a:avLst/>
          </a:prstGeom>
          <a:noFill/>
          <a:ln/>
        </p:spPr>
        <p:txBody>
          <a:bodyPr wrap="square" rtlCol="0" anchor="t"/>
          <a:lstStyle/>
          <a:p>
            <a:pPr marL="0" indent="0">
              <a:lnSpc>
                <a:spcPts val="3100"/>
              </a:lnSpc>
              <a:buNone/>
            </a:pPr>
            <a:r>
              <a:rPr lang="en-US" sz="2200" b="1" dirty="0">
                <a:solidFill>
                  <a:srgbClr val="000000"/>
                </a:solidFill>
              </a:rPr>
              <a:t>Распределение информации в памяти</a:t>
            </a:r>
            <a:endParaRPr lang="en-US" sz="2200" dirty="0"/>
          </a:p>
        </p:txBody>
      </p:sp>
      <p:sp>
        <p:nvSpPr>
          <p:cNvPr id="5" name="Text 1"/>
          <p:cNvSpPr/>
          <p:nvPr/>
        </p:nvSpPr>
        <p:spPr>
          <a:xfrm>
            <a:off x="315884" y="5569527"/>
            <a:ext cx="11554691" cy="698269"/>
          </a:xfrm>
          <a:prstGeom prst="rect">
            <a:avLst/>
          </a:prstGeom>
          <a:noFill/>
          <a:ln/>
        </p:spPr>
        <p:txBody>
          <a:bodyPr wrap="square" rtlCol="0" anchor="t"/>
          <a:lstStyle/>
          <a:p>
            <a:pPr marL="0" indent="0" algn="l">
              <a:lnSpc>
                <a:spcPts val="2100"/>
              </a:lnSpc>
              <a:buNone/>
            </a:pPr>
            <a:r>
              <a:rPr lang="en-US" sz="1500" dirty="0">
                <a:solidFill>
                  <a:srgbClr val="000000"/>
                </a:solidFill>
              </a:rPr>
              <a:t>Диаграмма иллюстрирует распределение информации в памяти человека: 25% приходится на кратковременную память, 70% — на долговременную, 5% — на забывание. Параметры диаграммы измеряются в процентах.</a:t>
            </a:r>
            <a:endParaRPr lang="en-US"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232756" y="833351"/>
            <a:ext cx="10141527" cy="548640"/>
          </a:xfrm>
          <a:prstGeom prst="rect">
            <a:avLst/>
          </a:prstGeom>
          <a:noFill/>
          <a:ln/>
        </p:spPr>
        <p:txBody>
          <a:bodyPr wrap="square" rtlCol="0" anchor="t"/>
          <a:lstStyle/>
          <a:p>
            <a:pPr marL="0" indent="0">
              <a:lnSpc>
                <a:spcPts val="3100"/>
              </a:lnSpc>
              <a:buNone/>
            </a:pPr>
            <a:r>
              <a:rPr lang="en-US" sz="2200" b="1" dirty="0">
                <a:solidFill>
                  <a:srgbClr val="000000"/>
                </a:solidFill>
              </a:rPr>
              <a:t>Процессы запоминания</a:t>
            </a:r>
            <a:endParaRPr lang="en-US" sz="2200" dirty="0"/>
          </a:p>
        </p:txBody>
      </p:sp>
      <p:sp>
        <p:nvSpPr>
          <p:cNvPr id="4" name="Text 1"/>
          <p:cNvSpPr/>
          <p:nvPr/>
        </p:nvSpPr>
        <p:spPr>
          <a:xfrm>
            <a:off x="232756" y="2078182"/>
            <a:ext cx="3325091" cy="1762298"/>
          </a:xfrm>
          <a:prstGeom prst="rect">
            <a:avLst/>
          </a:prstGeom>
          <a:noFill/>
          <a:ln/>
        </p:spPr>
        <p:txBody>
          <a:bodyPr wrap="square" rtlCol="0" anchor="t"/>
          <a:lstStyle/>
          <a:p>
            <a:pPr marL="0" indent="0" algn="l">
              <a:lnSpc>
                <a:spcPts val="2100"/>
              </a:lnSpc>
              <a:buNone/>
            </a:pPr>
            <a:r>
              <a:rPr lang="en-US" sz="1500" dirty="0">
                <a:solidFill>
                  <a:srgbClr val="000000"/>
                </a:solidFill>
              </a:rPr>
              <a:t>Исследования показывают, что кратковременная память способна удерживать около 7 ± 2 элементов информации, что подтверждается экспериментами Джорджа Миллера.</a:t>
            </a:r>
            <a:endParaRPr lang="en-US" sz="1500" dirty="0"/>
          </a:p>
        </p:txBody>
      </p:sp>
      <p:sp>
        <p:nvSpPr>
          <p:cNvPr id="5" name="Shape 2"/>
          <p:cNvSpPr/>
          <p:nvPr/>
        </p:nvSpPr>
        <p:spPr>
          <a:xfrm>
            <a:off x="232756" y="1537855"/>
            <a:ext cx="498764" cy="498764"/>
          </a:xfrm>
          <a:prstGeom prst="roundRect">
            <a:avLst>
              <a:gd name="adj" fmla="val 16667"/>
            </a:avLst>
          </a:prstGeom>
          <a:solidFill>
            <a:srgbClr val="72A0E9"/>
          </a:solidFill>
          <a:ln w="12700">
            <a:solidFill>
              <a:srgbClr val="FFFFFF">
                <a:alpha val="0"/>
              </a:srgbClr>
            </a:solidFill>
            <a:prstDash val="solid"/>
          </a:ln>
        </p:spPr>
      </p:sp>
      <p:sp>
        <p:nvSpPr>
          <p:cNvPr id="6" name="Text 3"/>
          <p:cNvSpPr/>
          <p:nvPr/>
        </p:nvSpPr>
        <p:spPr>
          <a:xfrm>
            <a:off x="232756" y="1521229"/>
            <a:ext cx="498764" cy="498764"/>
          </a:xfrm>
          <a:prstGeom prst="rect">
            <a:avLst/>
          </a:prstGeom>
          <a:noFill/>
          <a:ln/>
        </p:spPr>
        <p:txBody>
          <a:bodyPr wrap="square" rtlCol="0" anchor="ctr"/>
          <a:lstStyle/>
          <a:p>
            <a:pPr marL="0" indent="0" algn="ctr">
              <a:buNone/>
            </a:pPr>
            <a:r>
              <a:rPr lang="en-US" sz="3000" b="1" dirty="0">
                <a:solidFill>
                  <a:srgbClr val="FFFFFF"/>
                </a:solidFill>
              </a:rPr>
              <a:t>1</a:t>
            </a:r>
            <a:endParaRPr lang="en-US" sz="3000" dirty="0"/>
          </a:p>
        </p:txBody>
      </p:sp>
      <p:sp>
        <p:nvSpPr>
          <p:cNvPr id="7" name="Text 4"/>
          <p:cNvSpPr/>
          <p:nvPr/>
        </p:nvSpPr>
        <p:spPr>
          <a:xfrm>
            <a:off x="4389120" y="2078182"/>
            <a:ext cx="3325091" cy="2560320"/>
          </a:xfrm>
          <a:prstGeom prst="rect">
            <a:avLst/>
          </a:prstGeom>
          <a:noFill/>
          <a:ln/>
        </p:spPr>
        <p:txBody>
          <a:bodyPr wrap="square" rtlCol="0" anchor="t"/>
          <a:lstStyle/>
          <a:p>
            <a:pPr marL="0" indent="0" algn="l">
              <a:lnSpc>
                <a:spcPts val="2100"/>
              </a:lnSpc>
              <a:buNone/>
            </a:pPr>
            <a:r>
              <a:rPr lang="en-US" sz="1500" dirty="0">
                <a:solidFill>
                  <a:srgbClr val="000000"/>
                </a:solidFill>
              </a:rPr>
              <a:t>Процесс перехода информации из кратковременной в долговременную память активируется через повторение и ассоциации, при этом эффективность запоминания увеличивается на 30% при использовании мнемонических техник.</a:t>
            </a:r>
            <a:endParaRPr lang="en-US" sz="1500" dirty="0"/>
          </a:p>
        </p:txBody>
      </p:sp>
      <p:sp>
        <p:nvSpPr>
          <p:cNvPr id="8" name="Shape 5"/>
          <p:cNvSpPr/>
          <p:nvPr/>
        </p:nvSpPr>
        <p:spPr>
          <a:xfrm>
            <a:off x="4389120" y="1537855"/>
            <a:ext cx="498764" cy="498764"/>
          </a:xfrm>
          <a:prstGeom prst="roundRect">
            <a:avLst>
              <a:gd name="adj" fmla="val 16667"/>
            </a:avLst>
          </a:prstGeom>
          <a:solidFill>
            <a:srgbClr val="72A0E9"/>
          </a:solidFill>
          <a:ln w="12700">
            <a:solidFill>
              <a:srgbClr val="FFFFFF">
                <a:alpha val="0"/>
              </a:srgbClr>
            </a:solidFill>
            <a:prstDash val="solid"/>
          </a:ln>
        </p:spPr>
      </p:sp>
      <p:sp>
        <p:nvSpPr>
          <p:cNvPr id="9" name="Text 6"/>
          <p:cNvSpPr/>
          <p:nvPr/>
        </p:nvSpPr>
        <p:spPr>
          <a:xfrm>
            <a:off x="4389120" y="1521229"/>
            <a:ext cx="498764" cy="498764"/>
          </a:xfrm>
          <a:prstGeom prst="rect">
            <a:avLst/>
          </a:prstGeom>
          <a:noFill/>
          <a:ln/>
        </p:spPr>
        <p:txBody>
          <a:bodyPr wrap="square" rtlCol="0" anchor="ctr"/>
          <a:lstStyle/>
          <a:p>
            <a:pPr marL="0" indent="0" algn="ctr">
              <a:buNone/>
            </a:pPr>
            <a:r>
              <a:rPr lang="en-US" sz="3000" b="1" dirty="0">
                <a:solidFill>
                  <a:srgbClr val="FFFFFF"/>
                </a:solidFill>
              </a:rPr>
              <a:t>2</a:t>
            </a:r>
            <a:endParaRPr lang="en-US" sz="3000" dirty="0"/>
          </a:p>
        </p:txBody>
      </p:sp>
      <p:sp>
        <p:nvSpPr>
          <p:cNvPr id="10" name="Text 7"/>
          <p:cNvSpPr/>
          <p:nvPr/>
        </p:nvSpPr>
        <p:spPr>
          <a:xfrm>
            <a:off x="8545484" y="2078182"/>
            <a:ext cx="3325091" cy="2028305"/>
          </a:xfrm>
          <a:prstGeom prst="rect">
            <a:avLst/>
          </a:prstGeom>
          <a:noFill/>
          <a:ln/>
        </p:spPr>
        <p:txBody>
          <a:bodyPr wrap="square" rtlCol="0" anchor="t"/>
          <a:lstStyle/>
          <a:p>
            <a:pPr marL="0" indent="0" algn="l">
              <a:lnSpc>
                <a:spcPts val="2100"/>
              </a:lnSpc>
              <a:buNone/>
            </a:pPr>
            <a:r>
              <a:rPr lang="en-US" sz="1500" dirty="0">
                <a:solidFill>
                  <a:srgbClr val="000000"/>
                </a:solidFill>
              </a:rPr>
              <a:t>Долговременная память может сохранять информацию на протяжении десятилетий, что иллюстрируется случаями устойчивых воспоминаний из детства, которые сохраняются в течение всей жизни человека.</a:t>
            </a:r>
            <a:endParaRPr lang="en-US" sz="1500" dirty="0"/>
          </a:p>
        </p:txBody>
      </p:sp>
      <p:sp>
        <p:nvSpPr>
          <p:cNvPr id="11" name="Shape 8"/>
          <p:cNvSpPr/>
          <p:nvPr/>
        </p:nvSpPr>
        <p:spPr>
          <a:xfrm>
            <a:off x="8545484" y="1537855"/>
            <a:ext cx="498764" cy="498764"/>
          </a:xfrm>
          <a:prstGeom prst="roundRect">
            <a:avLst>
              <a:gd name="adj" fmla="val 16667"/>
            </a:avLst>
          </a:prstGeom>
          <a:solidFill>
            <a:srgbClr val="72A0E9"/>
          </a:solidFill>
          <a:ln w="12700">
            <a:solidFill>
              <a:srgbClr val="FFFFFF">
                <a:alpha val="0"/>
              </a:srgbClr>
            </a:solidFill>
            <a:prstDash val="solid"/>
          </a:ln>
        </p:spPr>
      </p:sp>
      <p:sp>
        <p:nvSpPr>
          <p:cNvPr id="12" name="Text 9"/>
          <p:cNvSpPr/>
          <p:nvPr/>
        </p:nvSpPr>
        <p:spPr>
          <a:xfrm>
            <a:off x="8545484" y="1521229"/>
            <a:ext cx="498764" cy="498764"/>
          </a:xfrm>
          <a:prstGeom prst="rect">
            <a:avLst/>
          </a:prstGeom>
          <a:noFill/>
          <a:ln/>
        </p:spPr>
        <p:txBody>
          <a:bodyPr wrap="square" rtlCol="0" anchor="ctr"/>
          <a:lstStyle/>
          <a:p>
            <a:pPr marL="0" indent="0" algn="ctr">
              <a:buNone/>
            </a:pPr>
            <a:r>
              <a:rPr lang="en-US" sz="3000" b="1" dirty="0">
                <a:solidFill>
                  <a:srgbClr val="FFFFFF"/>
                </a:solidFill>
              </a:rPr>
              <a:t>3</a:t>
            </a:r>
            <a:endParaRPr lang="en-US" sz="3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8624455" y="415636"/>
            <a:ext cx="3308465" cy="6051665"/>
          </a:xfrm>
          <a:prstGeom prst="rect">
            <a:avLst/>
          </a:prstGeom>
        </p:spPr>
      </p:pic>
      <p:sp>
        <p:nvSpPr>
          <p:cNvPr id="4" name="Text 0"/>
          <p:cNvSpPr/>
          <p:nvPr/>
        </p:nvSpPr>
        <p:spPr>
          <a:xfrm>
            <a:off x="315884" y="1082733"/>
            <a:ext cx="5985164" cy="548640"/>
          </a:xfrm>
          <a:prstGeom prst="rect">
            <a:avLst/>
          </a:prstGeom>
          <a:noFill/>
          <a:ln/>
        </p:spPr>
        <p:txBody>
          <a:bodyPr wrap="square" rtlCol="0" anchor="t"/>
          <a:lstStyle/>
          <a:p>
            <a:pPr marL="0" indent="0">
              <a:lnSpc>
                <a:spcPts val="3100"/>
              </a:lnSpc>
              <a:buNone/>
            </a:pPr>
            <a:r>
              <a:rPr lang="en-US" sz="2200" b="1" dirty="0">
                <a:solidFill>
                  <a:srgbClr val="000000"/>
                </a:solidFill>
              </a:rPr>
              <a:t>Механизмы долговременной памяти</a:t>
            </a:r>
            <a:endParaRPr lang="en-US" sz="2200" dirty="0"/>
          </a:p>
        </p:txBody>
      </p:sp>
      <p:sp>
        <p:nvSpPr>
          <p:cNvPr id="5" name="Text 1"/>
          <p:cNvSpPr/>
          <p:nvPr/>
        </p:nvSpPr>
        <p:spPr>
          <a:xfrm>
            <a:off x="315884" y="2078182"/>
            <a:ext cx="3906982" cy="3092335"/>
          </a:xfrm>
          <a:prstGeom prst="rect">
            <a:avLst/>
          </a:prstGeom>
          <a:noFill/>
          <a:ln/>
        </p:spPr>
        <p:txBody>
          <a:bodyPr wrap="square" rtlCol="0" anchor="t"/>
          <a:lstStyle/>
          <a:p>
            <a:pPr marL="0" indent="0" algn="l">
              <a:lnSpc>
                <a:spcPts val="2100"/>
              </a:lnSpc>
              <a:buNone/>
            </a:pPr>
            <a:r>
              <a:rPr lang="en-US" sz="1500" dirty="0">
                <a:solidFill>
                  <a:srgbClr val="000000"/>
                </a:solidFill>
              </a:rPr>
              <a:t>Согласно исследованиям, ёмкость долговременной памяти практически неограниченна, она может хранить огромное количество информации — более 100 триллионов бит данных. Процессы консолидации памяти, такие как повторная активация нейронных связей, занимают от нескольких часов до нескольких дней, в зависимости от сложности информации и степени её значимости для индивида.</a:t>
            </a:r>
            <a:endParaRPr lang="en-US" sz="1500" dirty="0"/>
          </a:p>
        </p:txBody>
      </p:sp>
      <p:sp>
        <p:nvSpPr>
          <p:cNvPr id="6" name="Text 2"/>
          <p:cNvSpPr/>
          <p:nvPr/>
        </p:nvSpPr>
        <p:spPr>
          <a:xfrm>
            <a:off x="4389120" y="2078182"/>
            <a:ext cx="3906982" cy="2028305"/>
          </a:xfrm>
          <a:prstGeom prst="rect">
            <a:avLst/>
          </a:prstGeom>
          <a:noFill/>
          <a:ln/>
        </p:spPr>
        <p:txBody>
          <a:bodyPr wrap="square" rtlCol="0" anchor="t"/>
          <a:lstStyle/>
          <a:p>
            <a:pPr marL="0" indent="0" algn="l">
              <a:lnSpc>
                <a:spcPts val="2100"/>
              </a:lnSpc>
              <a:buNone/>
            </a:pPr>
            <a:r>
              <a:rPr lang="en-US" sz="1500" dirty="0">
                <a:solidFill>
                  <a:srgbClr val="000000"/>
                </a:solidFill>
              </a:rPr>
              <a:t>Для успешного перевода информации из кратковременной памяти в долговременную требуется примерно 20 повторений или активное взаимодействие с материалом, что подтверждает важность регулярной практики и повторения для запоминания.</a:t>
            </a:r>
            <a:endParaRPr lang="en-US" sz="1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1271847" y="750224"/>
            <a:ext cx="10141527" cy="548640"/>
          </a:xfrm>
          <a:prstGeom prst="rect">
            <a:avLst/>
          </a:prstGeom>
          <a:noFill/>
          <a:ln/>
        </p:spPr>
        <p:txBody>
          <a:bodyPr wrap="square" rtlCol="0" anchor="t"/>
          <a:lstStyle/>
          <a:p>
            <a:pPr marL="0" indent="0">
              <a:lnSpc>
                <a:spcPts val="3100"/>
              </a:lnSpc>
              <a:buNone/>
            </a:pPr>
            <a:r>
              <a:rPr lang="en-US" sz="2200" b="1" dirty="0">
                <a:solidFill>
                  <a:srgbClr val="000000"/>
                </a:solidFill>
              </a:rPr>
              <a:t>Факторы влияющие на запоминание</a:t>
            </a:r>
            <a:endParaRPr lang="en-US" sz="2200" dirty="0"/>
          </a:p>
        </p:txBody>
      </p:sp>
      <p:sp>
        <p:nvSpPr>
          <p:cNvPr id="4" name="Text 1"/>
          <p:cNvSpPr/>
          <p:nvPr/>
        </p:nvSpPr>
        <p:spPr>
          <a:xfrm>
            <a:off x="1271847" y="2078182"/>
            <a:ext cx="9975273" cy="1496291"/>
          </a:xfrm>
          <a:prstGeom prst="rect">
            <a:avLst/>
          </a:prstGeom>
          <a:noFill/>
          <a:ln/>
        </p:spPr>
        <p:txBody>
          <a:bodyPr wrap="square" rtlCol="0" anchor="t"/>
          <a:lstStyle/>
          <a:p>
            <a:pPr marL="0" indent="0" algn="l">
              <a:lnSpc>
                <a:spcPts val="2100"/>
              </a:lnSpc>
              <a:buNone/>
            </a:pPr>
            <a:r>
              <a:rPr lang="en-US" sz="1500" dirty="0">
                <a:solidFill>
                  <a:srgbClr val="000000"/>
                </a:solidFill>
              </a:rPr>
              <a:t>Исследования показывают, что на запоминание информации влияет количество повторений: для закрепления в кратковременной памяти достаточно 7±2 повторений, а для перехода в долговременную память требуется от 5 до 30 повторений в зависимости от сложности материала. Эмоциональное состояние человека также играет значительную роль: информация, сопровождаемая сильными эмоциями, запоминается в 2–3 раза быстрее и сохраняется дольше.</a:t>
            </a:r>
            <a:endParaRPr lang="en-US" sz="1500" dirty="0"/>
          </a:p>
        </p:txBody>
      </p:sp>
      <p:sp>
        <p:nvSpPr>
          <p:cNvPr id="5" name="Text 2"/>
          <p:cNvSpPr/>
          <p:nvPr/>
        </p:nvSpPr>
        <p:spPr>
          <a:xfrm>
            <a:off x="1271847" y="3574473"/>
            <a:ext cx="9975273" cy="698269"/>
          </a:xfrm>
          <a:prstGeom prst="rect">
            <a:avLst/>
          </a:prstGeom>
          <a:noFill/>
          <a:ln/>
        </p:spPr>
        <p:txBody>
          <a:bodyPr wrap="square" rtlCol="0" anchor="t"/>
          <a:lstStyle/>
          <a:p>
            <a:pPr marL="0" indent="0" algn="l">
              <a:lnSpc>
                <a:spcPts val="2100"/>
              </a:lnSpc>
              <a:buNone/>
            </a:pPr>
            <a:r>
              <a:rPr lang="en-US" sz="1500" dirty="0">
                <a:solidFill>
                  <a:srgbClr val="000000"/>
                </a:solidFill>
              </a:rPr>
              <a:t>Внешние факторы, такие как уровень шума и количество отвлекающих стимулов, могут снижать эффективность запоминания на 30–40%.</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6995160" y="523702"/>
            <a:ext cx="4680065" cy="6051665"/>
          </a:xfrm>
          <a:prstGeom prst="rect">
            <a:avLst/>
          </a:prstGeom>
        </p:spPr>
      </p:pic>
      <p:sp>
        <p:nvSpPr>
          <p:cNvPr id="4" name="Text 0"/>
          <p:cNvSpPr/>
          <p:nvPr/>
        </p:nvSpPr>
        <p:spPr>
          <a:xfrm>
            <a:off x="648393" y="1082733"/>
            <a:ext cx="5985164" cy="548640"/>
          </a:xfrm>
          <a:prstGeom prst="rect">
            <a:avLst/>
          </a:prstGeom>
          <a:noFill/>
          <a:ln/>
        </p:spPr>
        <p:txBody>
          <a:bodyPr wrap="square" rtlCol="0" anchor="t"/>
          <a:lstStyle/>
          <a:p>
            <a:pPr marL="0" indent="0">
              <a:lnSpc>
                <a:spcPts val="3100"/>
              </a:lnSpc>
              <a:buNone/>
            </a:pPr>
            <a:r>
              <a:rPr lang="en-US" sz="2200" b="1" dirty="0">
                <a:solidFill>
                  <a:srgbClr val="000000"/>
                </a:solidFill>
              </a:rPr>
              <a:t>Этапы забывания</a:t>
            </a:r>
            <a:endParaRPr lang="en-US" sz="2200" dirty="0"/>
          </a:p>
        </p:txBody>
      </p:sp>
      <p:sp>
        <p:nvSpPr>
          <p:cNvPr id="5" name="Text 1"/>
          <p:cNvSpPr/>
          <p:nvPr/>
        </p:nvSpPr>
        <p:spPr>
          <a:xfrm>
            <a:off x="648393" y="2078182"/>
            <a:ext cx="5818909" cy="698269"/>
          </a:xfrm>
          <a:prstGeom prst="rect">
            <a:avLst/>
          </a:prstGeom>
          <a:noFill/>
          <a:ln/>
        </p:spPr>
        <p:txBody>
          <a:bodyPr wrap="square" rtlCol="0" anchor="t"/>
          <a:lstStyle/>
          <a:p>
            <a:pPr marL="0" indent="0" algn="l">
              <a:lnSpc>
                <a:spcPts val="2100"/>
              </a:lnSpc>
              <a:buNone/>
            </a:pPr>
            <a:r>
              <a:rPr lang="en-US" sz="1500" dirty="0">
                <a:solidFill>
                  <a:srgbClr val="000000"/>
                </a:solidFill>
              </a:rPr>
              <a:t>Через 20 минут после запоминания теряется до 50% информации.</a:t>
            </a:r>
            <a:endParaRPr lang="en-US" sz="1500" dirty="0"/>
          </a:p>
        </p:txBody>
      </p:sp>
      <p:sp>
        <p:nvSpPr>
          <p:cNvPr id="6" name="Text 2"/>
          <p:cNvSpPr/>
          <p:nvPr/>
        </p:nvSpPr>
        <p:spPr>
          <a:xfrm>
            <a:off x="648393" y="3740727"/>
            <a:ext cx="5818909" cy="2028305"/>
          </a:xfrm>
          <a:prstGeom prst="rect">
            <a:avLst/>
          </a:prstGeom>
          <a:noFill/>
          <a:ln/>
        </p:spPr>
        <p:txBody>
          <a:bodyPr wrap="square" rtlCol="0" anchor="t"/>
          <a:lstStyle/>
          <a:p>
            <a:pPr marL="0" indent="0" algn="l">
              <a:lnSpc>
                <a:spcPts val="2100"/>
              </a:lnSpc>
              <a:buNone/>
            </a:pPr>
            <a:r>
              <a:rPr lang="en-US" sz="1500" dirty="0">
                <a:solidFill>
                  <a:srgbClr val="000000"/>
                </a:solidFill>
              </a:rPr>
              <a:t>Через 9 часов доля утраченной информации достигает 65%, а через 30 дней может снизиться ещё на 20–30%, оставляя в долговременной памяти лишь малую часть первоначально усвоенного материала. Эти данные иллюстрируют, как работает механизм забывания и почему важно использовать эффективные методы повторения для закрепления информации.</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959</Words>
  <Application>Microsoft Office PowerPoint</Application>
  <PresentationFormat>Широкоэкранный</PresentationFormat>
  <Paragraphs>67</Paragraphs>
  <Slides>16</Slides>
  <Notes>16</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16</vt:i4>
      </vt:variant>
    </vt:vector>
  </HeadingPairs>
  <TitlesOfParts>
    <vt:vector size="19" baseType="lpstr">
      <vt:lpstr>Arial</vt:lpstr>
      <vt:lpstr>Calibri</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Евгений</cp:lastModifiedBy>
  <cp:revision>2</cp:revision>
  <dcterms:created xsi:type="dcterms:W3CDTF">2026-08-18T21:00:50Z</dcterms:created>
  <dcterms:modified xsi:type="dcterms:W3CDTF">2026-08-18T21:01:19Z</dcterms:modified>
</cp:coreProperties>
</file>