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notesMasterIdLst>
    <p:notesMasterId r:id="rId16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notesMaster" Target="notesMasters/notesMaster1.xml"/><Relationship Id="rId17" Type="http://schemas.openxmlformats.org/officeDocument/2006/relationships/presProps" Target="presProps.xml"/><Relationship Id="rId18" Type="http://schemas.openxmlformats.org/officeDocument/2006/relationships/viewProps" Target="viewProps.xml"/><Relationship Id="rId19" Type="http://schemas.openxmlformats.org/officeDocument/2006/relationships/theme" Target="theme/theme1.xml"/><Relationship Id="rId2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image" Target="../media/image-1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1-1.png"/><Relationship Id="rId2" Type="http://schemas.openxmlformats.org/officeDocument/2006/relationships/image" Target="../media/image-11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3-1.png"/><Relationship Id="rId2" Type="http://schemas.openxmlformats.org/officeDocument/2006/relationships/image" Target="../media/image-13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4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image" Target="../media/image-4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png"/><Relationship Id="rId2" Type="http://schemas.openxmlformats.org/officeDocument/2006/relationships/image" Target="../media/image-6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png"/><Relationship Id="rId2" Type="http://schemas.openxmlformats.org/officeDocument/2006/relationships/image" Target="../media/image-8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-1.png"/><Relationship Id="rId2" Type="http://schemas.openxmlformats.org/officeDocument/2006/relationships/image" Target="../media/image-9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6467302" y="1248987"/>
            <a:ext cx="5569527" cy="422286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r" indent="0" marL="0">
              <a:lnSpc>
                <a:spcPts val="8100"/>
              </a:lnSpc>
              <a:buNone/>
            </a:pPr>
            <a:r>
              <a:rPr lang="en-US" sz="3600" b="1" dirty="0">
                <a:solidFill>
                  <a:srgbClr val="000000"/>
                </a:solidFill>
              </a:rPr>
              <a:t>Парниковые газы: метан vs CO₂. Почему метан в 25 раз опаснее, но держится меньше</a:t>
            </a:r>
            <a:endParaRPr lang="en-US" sz="3600" dirty="0"/>
          </a:p>
        </p:txBody>
      </p:sp>
      <p:sp>
        <p:nvSpPr>
          <p:cNvPr id="5" name="Text 1"/>
          <p:cNvSpPr/>
          <p:nvPr/>
        </p:nvSpPr>
        <p:spPr>
          <a:xfrm>
            <a:off x="6467302" y="6234545"/>
            <a:ext cx="5403273" cy="43226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r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Автор презентации: Presentacium.ru</a:t>
            </a:r>
            <a:endParaRPr lang="en-US" sz="15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271847" y="417715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Примеры проектов по сокращению выбросов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271847" y="1662545"/>
            <a:ext cx="4156364" cy="309233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рамках проекта по сокращению выбросов в Австралии удалось уменьшить выбросы метана на 40% на одной из крупных молочных ферм благодаря внедрению системы управления навозом, что привело к снижению воздействия на климат на 12,5%. В США проекты по замене старых, менее эффективных газовых трубопроводов на новые позволили сократить выбросы метана на 5,5% и сэкономили около 4 млрд долларов за счёт снижения потерь газа.</a:t>
            </a:r>
            <a:endParaRPr lang="en-US" sz="1500" dirty="0"/>
          </a:p>
        </p:txBody>
      </p:sp>
      <p:sp>
        <p:nvSpPr>
          <p:cNvPr id="5" name="Shape 2"/>
          <p:cNvSpPr/>
          <p:nvPr/>
        </p:nvSpPr>
        <p:spPr>
          <a:xfrm>
            <a:off x="1271847" y="1122218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C4B6D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1271847" y="1105593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FFFFFF"/>
                </a:solidFill>
              </a:rPr>
              <a:t>1</a:t>
            </a:r>
            <a:endParaRPr lang="en-US" sz="3000" dirty="0"/>
          </a:p>
        </p:txBody>
      </p:sp>
      <p:sp>
        <p:nvSpPr>
          <p:cNvPr id="7" name="Text 4"/>
          <p:cNvSpPr/>
          <p:nvPr/>
        </p:nvSpPr>
        <p:spPr>
          <a:xfrm>
            <a:off x="6675120" y="1662545"/>
            <a:ext cx="4156364" cy="176229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Нидерландах разработаны и внедрены технологии улавливания метана на свалках, что привело к сокращению выбросов на 30% и помогло избежать дополнительного выделения в атмосферу 2 млн тонн парниковых газов.</a:t>
            </a:r>
            <a:endParaRPr lang="en-US" sz="1500" dirty="0"/>
          </a:p>
        </p:txBody>
      </p:sp>
      <p:sp>
        <p:nvSpPr>
          <p:cNvPr id="8" name="Shape 5"/>
          <p:cNvSpPr/>
          <p:nvPr/>
        </p:nvSpPr>
        <p:spPr>
          <a:xfrm>
            <a:off x="6675120" y="1122218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C4B6D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6675120" y="1105593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FFFFFF"/>
                </a:solidFill>
              </a:rPr>
              <a:t>2</a:t>
            </a:r>
            <a:endParaRPr lang="en-US" sz="30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95160" y="523702"/>
            <a:ext cx="46800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648393" y="1082733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Метан в атмосфере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648393" y="2078182"/>
            <a:ext cx="5818909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Метан составляет около 0,0002% от общего объёма атмосферы Земли, при этом его парниковый потенциал в 25 раз выше, чем у углекислого газа.</a:t>
            </a:r>
            <a:endParaRPr lang="en-US" sz="1500" dirty="0"/>
          </a:p>
        </p:txBody>
      </p:sp>
      <p:sp>
        <p:nvSpPr>
          <p:cNvPr id="6" name="Text 2"/>
          <p:cNvSpPr/>
          <p:nvPr/>
        </p:nvSpPr>
        <p:spPr>
          <a:xfrm>
            <a:off x="648393" y="3740727"/>
            <a:ext cx="5818909" cy="176229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Концентрация метана в атмосфере за последние два века увеличилась на 150–200%, и, хотя время его жизни составляет всего около 12 лет, его влияние на климат продолжает расти. За последние 10 лет среднегодовой рост концентрации метана колеблется в районе 1 ppm (частиц на миллион), что в пересчёте на объёмы составляет значительные величины.</a:t>
            </a:r>
            <a:endParaRPr lang="en-US" sz="15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65265" y="417715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CO₂ в атмосфере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064029" y="1995055"/>
            <a:ext cx="10058400" cy="43226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Концентрация углекислого газа (CO₂) в атмосфере Земли составляет около 415 частей на миллион (ppm).</a:t>
            </a:r>
            <a:endParaRPr lang="en-US" sz="1500" dirty="0"/>
          </a:p>
        </p:txBody>
      </p:sp>
      <p:sp>
        <p:nvSpPr>
          <p:cNvPr id="5" name="Text 2"/>
          <p:cNvSpPr/>
          <p:nvPr/>
        </p:nvSpPr>
        <p:spPr>
          <a:xfrm>
            <a:off x="1064029" y="4156364"/>
            <a:ext cx="4655127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С начала промышленной революции уровень CO₂ возрос более чем на 50%, что значительно превышает естественные колебания.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6882938" y="4156364"/>
            <a:ext cx="4655127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Ежегодно человечество выбрасывает в атмосферу около 36 миллиардов тонн CO₂, что делает его одним из главных факторов глобального потепления.</a:t>
            </a:r>
            <a:endParaRPr lang="en-US" sz="15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1273" y="415636"/>
            <a:ext cx="3308465" cy="6026727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4804756" y="1082733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Будущее парниковых газов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4804756" y="2078182"/>
            <a:ext cx="5818909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Диаграмма показывает распределение выбросов парниковых газов: 65% приходится на метан, 35% — на CO₂. Параметры измеряются в процентах.</a:t>
            </a:r>
            <a:endParaRPr lang="en-US" sz="15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064029" y="2080260"/>
            <a:ext cx="10141527" cy="7481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4700"/>
              </a:lnSpc>
              <a:buNone/>
            </a:pPr>
            <a:r>
              <a:rPr lang="en-US" sz="3200" b="1" dirty="0">
                <a:solidFill>
                  <a:srgbClr val="000000"/>
                </a:solidFill>
              </a:rPr>
              <a:t>Спасибо за внимание!</a:t>
            </a:r>
            <a:endParaRPr lang="en-US" sz="3200" dirty="0"/>
          </a:p>
        </p:txBody>
      </p:sp>
      <p:sp>
        <p:nvSpPr>
          <p:cNvPr id="4" name="Text 1"/>
          <p:cNvSpPr/>
          <p:nvPr/>
        </p:nvSpPr>
        <p:spPr>
          <a:xfrm>
            <a:off x="1064029" y="3325091"/>
            <a:ext cx="9975273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Спасибо за внимание. В этой презентации мы рассмотрели влияние метана и углекислого газа на климат, узнали об их источниках и обсудили меры по снижению выбросов. Надеемся, что представленная информация поможет лучше понять проблему парниковых газов и осознать важность действий для сохранения окружающей среды.</a:t>
            </a:r>
            <a:endParaRPr lang="en-US" sz="15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2768138" y="1248987"/>
            <a:ext cx="6816436" cy="7730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lnSpc>
                <a:spcPts val="4900"/>
              </a:lnSpc>
              <a:buNone/>
            </a:pPr>
            <a:r>
              <a:rPr lang="en-US" sz="3400" b="1" dirty="0">
                <a:solidFill>
                  <a:srgbClr val="000000"/>
                </a:solidFill>
              </a:rPr>
              <a:t>Введение</a:t>
            </a:r>
            <a:endParaRPr lang="en-US" sz="3400" dirty="0"/>
          </a:p>
        </p:txBody>
      </p:sp>
      <p:sp>
        <p:nvSpPr>
          <p:cNvPr id="4" name="Text 1"/>
          <p:cNvSpPr/>
          <p:nvPr/>
        </p:nvSpPr>
        <p:spPr>
          <a:xfrm>
            <a:off x="2768138" y="2327564"/>
            <a:ext cx="6650182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этой презентации мы рассмотрим парниковые газы, такие как метан и углекислый газ (CO₂). Обсудим их источники, сравним их влияние на климат, а также меры по снижению выбросов.</a:t>
            </a:r>
            <a:endParaRPr lang="en-US" sz="15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65265" y="417715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Источники метана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064029" y="1995055"/>
            <a:ext cx="10058400" cy="69826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Согласно исследованиям, около 37% мировых выбросов метана приходится на сельское хозяйство, включая животноводство и рисоводство.</a:t>
            </a:r>
            <a:endParaRPr lang="en-US" sz="1500" dirty="0"/>
          </a:p>
        </p:txBody>
      </p:sp>
      <p:sp>
        <p:nvSpPr>
          <p:cNvPr id="5" name="Shape 2"/>
          <p:cNvSpPr/>
          <p:nvPr/>
        </p:nvSpPr>
        <p:spPr>
          <a:xfrm>
            <a:off x="523702" y="1995055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C4B6D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523702" y="1953491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FFFFFF"/>
                </a:solidFill>
              </a:rPr>
              <a:t>1</a:t>
            </a:r>
            <a:endParaRPr lang="en-US" sz="3000" dirty="0"/>
          </a:p>
        </p:txBody>
      </p:sp>
      <p:sp>
        <p:nvSpPr>
          <p:cNvPr id="7" name="Text 4"/>
          <p:cNvSpPr/>
          <p:nvPr/>
        </p:nvSpPr>
        <p:spPr>
          <a:xfrm>
            <a:off x="1064029" y="4156364"/>
            <a:ext cx="4655127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то же время, около 20% метана выделяется из-за деятельности нефтегазовой промышленности, в частности, при добыче и транспортировке углеводородов.</a:t>
            </a:r>
            <a:endParaRPr lang="en-US" sz="1500" dirty="0"/>
          </a:p>
        </p:txBody>
      </p:sp>
      <p:sp>
        <p:nvSpPr>
          <p:cNvPr id="8" name="Shape 5"/>
          <p:cNvSpPr/>
          <p:nvPr/>
        </p:nvSpPr>
        <p:spPr>
          <a:xfrm>
            <a:off x="523702" y="4156364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C4B6D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523702" y="4114800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FFFFFF"/>
                </a:solidFill>
              </a:rPr>
              <a:t>2</a:t>
            </a:r>
            <a:endParaRPr lang="en-US" sz="3000" dirty="0"/>
          </a:p>
        </p:txBody>
      </p:sp>
      <p:sp>
        <p:nvSpPr>
          <p:cNvPr id="10" name="Text 7"/>
          <p:cNvSpPr/>
          <p:nvPr/>
        </p:nvSpPr>
        <p:spPr>
          <a:xfrm>
            <a:off x="6882938" y="4156364"/>
            <a:ext cx="4655127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Кроме того, около 30% выбросов метана связано с природными источниками, такими как разложение органических веществ в почве и болотах.</a:t>
            </a:r>
            <a:endParaRPr lang="en-US" sz="1500" dirty="0"/>
          </a:p>
        </p:txBody>
      </p:sp>
      <p:sp>
        <p:nvSpPr>
          <p:cNvPr id="11" name="Shape 8"/>
          <p:cNvSpPr/>
          <p:nvPr/>
        </p:nvSpPr>
        <p:spPr>
          <a:xfrm>
            <a:off x="6342611" y="4156364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C4B6D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6342611" y="4114800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FFFFFF"/>
                </a:solidFill>
              </a:rPr>
              <a:t>3</a:t>
            </a:r>
            <a:endParaRPr lang="en-US" sz="3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523702"/>
            <a:ext cx="46800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5636029" y="1082733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Источники CO₂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5636029" y="2078182"/>
            <a:ext cx="5818909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атмосферу углекислый газ попадает из различных источников: при сжигании ископаемого топлива ежегодно выделяется около 34 миллиардов тонн CO₂.</a:t>
            </a:r>
            <a:endParaRPr lang="en-US" sz="1500" dirty="0"/>
          </a:p>
        </p:txBody>
      </p:sp>
      <p:sp>
        <p:nvSpPr>
          <p:cNvPr id="6" name="Text 2"/>
          <p:cNvSpPr/>
          <p:nvPr/>
        </p:nvSpPr>
        <p:spPr>
          <a:xfrm>
            <a:off x="5636029" y="3740727"/>
            <a:ext cx="5818909" cy="176229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К основным источникам также относятся промышленные выбросы и транспорт, которые суммарно ответственны за более чем 70% всех выбросов CO₂. Лесные пожары и деградация почв также вносят значительный вклад, увеличивая уровень углекислого газа в атмосфере на несколько миллиардов тонн ежегодно.</a:t>
            </a:r>
            <a:endParaRPr lang="en-US" sz="15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232756" y="833351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Сроки разложения метана и CO₂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232756" y="2078182"/>
            <a:ext cx="3325091" cy="2294313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Метан имеет период полураспада в атмосфере около 7–10 лет, что значительно короче по сравнению с углекислым газом, который сохраняется в атмосфере сотни лет, например, период полувыведения CO₂ составляет более 300 лет.</a:t>
            </a:r>
            <a:endParaRPr lang="en-US" sz="1500" dirty="0"/>
          </a:p>
        </p:txBody>
      </p:sp>
      <p:sp>
        <p:nvSpPr>
          <p:cNvPr id="5" name="Text 2"/>
          <p:cNvSpPr/>
          <p:nvPr/>
        </p:nvSpPr>
        <p:spPr>
          <a:xfrm>
            <a:off x="4389120" y="2078182"/>
            <a:ext cx="3325091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Это различие обусловлено химическими реакциями и взаимодействием с другими компонентами атмосферы.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8545484" y="2078182"/>
            <a:ext cx="3325091" cy="176229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Несмотря на короткий срок жизни, высокая эффективность поглощения теплового излучения делает метан в 25 раз более мощным парниковым газом по сравнению с CO₂.</a:t>
            </a:r>
            <a:endParaRPr lang="en-US" sz="15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8764" y="415636"/>
            <a:ext cx="33084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4015047" y="1082733"/>
            <a:ext cx="4073236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Воздействие на климат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4015047" y="2078182"/>
            <a:ext cx="3906982" cy="25603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Метан и углекислый газ оказывают значительное влияние на климат, при этом метан обладает потенциалом глобального потепления в 25 раз выше, чем у CO₂, за период в 100 лет. Согласно данным исследований, уровень метана в атмосфере за последние десятилетия вырос на 2,5%, что вносит существенный вклад в изменение климата.</a:t>
            </a:r>
            <a:endParaRPr lang="en-US" sz="1500" dirty="0"/>
          </a:p>
        </p:txBody>
      </p:sp>
      <p:sp>
        <p:nvSpPr>
          <p:cNvPr id="6" name="Text 2"/>
          <p:cNvSpPr/>
          <p:nvPr/>
        </p:nvSpPr>
        <p:spPr>
          <a:xfrm>
            <a:off x="8088284" y="2078182"/>
            <a:ext cx="3906982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Несмотря на то, что период полураспада метана составляет около 12 лет, его воздействие на климат в этот период остается значительным.</a:t>
            </a:r>
            <a:endParaRPr lang="en-US" sz="15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73084" y="750224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Меры по снижению выбросов метана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271847" y="2078182"/>
            <a:ext cx="9975273" cy="69826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рамках международных соглашений, таких как Парижское соглашение, страны-участницы обязались сократить выбросы метана на 30% к 2030 году.</a:t>
            </a:r>
            <a:endParaRPr lang="en-US" sz="1500" dirty="0"/>
          </a:p>
        </p:txBody>
      </p:sp>
      <p:sp>
        <p:nvSpPr>
          <p:cNvPr id="5" name="Shape 2"/>
          <p:cNvSpPr/>
          <p:nvPr/>
        </p:nvSpPr>
        <p:spPr>
          <a:xfrm>
            <a:off x="731520" y="2078182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C4B6D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731520" y="2036618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FFFFFF"/>
                </a:solidFill>
              </a:rPr>
              <a:t>1</a:t>
            </a:r>
            <a:endParaRPr lang="en-US" sz="3000" dirty="0"/>
          </a:p>
        </p:txBody>
      </p:sp>
      <p:sp>
        <p:nvSpPr>
          <p:cNvPr id="7" name="Text 4"/>
          <p:cNvSpPr/>
          <p:nvPr/>
        </p:nvSpPr>
        <p:spPr>
          <a:xfrm>
            <a:off x="1271847" y="3241964"/>
            <a:ext cx="9975273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Применение современных технологий позволяет сократить утечки метана из нефте- и газопроводов на 35–45%, что подтверждено исследованиями. Накопленный опыт показывает, что внедрение систем мониторинга и оптимизация процессов на 20–30% снижают выбросы метана на предприятиях энергетической отрасли.</a:t>
            </a:r>
            <a:endParaRPr lang="en-US" sz="1500" dirty="0"/>
          </a:p>
        </p:txBody>
      </p:sp>
      <p:sp>
        <p:nvSpPr>
          <p:cNvPr id="8" name="Shape 5"/>
          <p:cNvSpPr/>
          <p:nvPr/>
        </p:nvSpPr>
        <p:spPr>
          <a:xfrm>
            <a:off x="731520" y="3241964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C4B6D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731520" y="3200400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FFFFFF"/>
                </a:solidFill>
              </a:rPr>
              <a:t>2</a:t>
            </a:r>
            <a:endParaRPr lang="en-US" sz="30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523702"/>
            <a:ext cx="46800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5636029" y="1082733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Меры по снижению выбросов CO₂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5636029" y="2078182"/>
            <a:ext cx="5818909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Для снижения выбросов CO₂ необходимо внедрить комплекс мер, включая переход на возобновляемые источники энергии, такие как солнечная и ветровая энергия.</a:t>
            </a:r>
            <a:endParaRPr lang="en-US" sz="1500" dirty="0"/>
          </a:p>
        </p:txBody>
      </p:sp>
      <p:sp>
        <p:nvSpPr>
          <p:cNvPr id="6" name="Text 2"/>
          <p:cNvSpPr/>
          <p:nvPr/>
        </p:nvSpPr>
        <p:spPr>
          <a:xfrm>
            <a:off x="5636029" y="3740727"/>
            <a:ext cx="5818909" cy="176229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К 2050 году страны Евросоюза планируют сократить выбросы CO₂ на 80–95% по сравнению с уровнем 1990 года. Важным шагом является также развитие энергоэффективных технологий, что позволит сократить потребление энергии и, соответственно, выбросы CO₂ на 20–25% в промышленном секторе.</a:t>
            </a:r>
            <a:endParaRPr lang="en-US" sz="15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1273" y="415636"/>
            <a:ext cx="3308465" cy="6026727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4804756" y="1082733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Исследования парниковых газов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4804756" y="2078182"/>
            <a:ext cx="5818909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Исследования показывают, что метан обладает потенциалом глобального потепления, в 25 раз превышающим аналогичный показатель углекислого газа за 100-летний период.</a:t>
            </a:r>
            <a:endParaRPr lang="en-US" sz="1500" dirty="0"/>
          </a:p>
        </p:txBody>
      </p:sp>
      <p:sp>
        <p:nvSpPr>
          <p:cNvPr id="6" name="Text 2"/>
          <p:cNvSpPr/>
          <p:nvPr/>
        </p:nvSpPr>
        <p:spPr>
          <a:xfrm>
            <a:off x="4804756" y="3042458"/>
            <a:ext cx="5818909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Несмотря на более короткий срок жизни в атмосфере (около 12 лет), вклад метана в изменение климата значителен: он отвечает за примерно 20% радиационного форсинга парниковых газов.</a:t>
            </a:r>
            <a:endParaRPr lang="en-US" sz="1500" dirty="0"/>
          </a:p>
        </p:txBody>
      </p:sp>
      <p:sp>
        <p:nvSpPr>
          <p:cNvPr id="7" name="Text 3"/>
          <p:cNvSpPr/>
          <p:nvPr/>
        </p:nvSpPr>
        <p:spPr>
          <a:xfrm>
            <a:off x="4804756" y="4272742"/>
            <a:ext cx="5818909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Уровни метана в атмосфере с 1750 года выросли на 250%, что указывает на серьёзность проблемы даже при его относительно коротком периоде пребывания в атмосфере.</a:t>
            </a:r>
            <a:endParaRPr lang="en-US" sz="15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14</Slides>
  <Notes>14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7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2026-08-20T12:41:36Z</dcterms:created>
  <dcterms:modified xsi:type="dcterms:W3CDTF">2026-08-20T12:41:36Z</dcterms:modified>
</cp:coreProperties>
</file>