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slideLayout" Target="../slideLayouts/slideLayout1.xm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slideLayout" Target="../slideLayouts/slideLayout1.xm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slideLayout" Target="../slideLayouts/slideLayout1.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slideLayout" Target="../slideLayouts/slideLayout1.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slideLayout" Target="../slideLayouts/slideLayout1.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slideLayout" Target="../slideLayouts/slideLayout1.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0" y="0"/>
            <a:ext cx="12192000" cy="6858000"/>
          </a:xfrm>
          <a:prstGeom prst="rect">
            <a:avLst/>
          </a:prstGeom>
        </p:spPr>
      </p:pic>
      <p:sp>
        <p:nvSpPr>
          <p:cNvPr id="4" name="Text 0"/>
          <p:cNvSpPr/>
          <p:nvPr/>
        </p:nvSpPr>
        <p:spPr>
          <a:xfrm>
            <a:off x="6467302" y="1248987"/>
            <a:ext cx="5569527" cy="4222865"/>
          </a:xfrm>
          <a:prstGeom prst="rect">
            <a:avLst/>
          </a:prstGeom>
          <a:noFill/>
          <a:ln/>
        </p:spPr>
        <p:txBody>
          <a:bodyPr wrap="square" rtlCol="0" anchor="t"/>
          <a:lstStyle/>
          <a:p>
            <a:pPr algn="r" indent="0" marL="0">
              <a:lnSpc>
                <a:spcPts val="8100"/>
              </a:lnSpc>
              <a:buNone/>
            </a:pPr>
            <a:r>
              <a:rPr lang="en-US" sz="3800" b="1" dirty="0">
                <a:solidFill>
                  <a:srgbClr val="000000"/>
                </a:solidFill>
              </a:rPr>
              <a:t>Проблема выбора и альтернативные издержки: фундамент экономики</a:t>
            </a:r>
            <a:endParaRPr lang="en-US" sz="3800" dirty="0"/>
          </a:p>
        </p:txBody>
      </p:sp>
      <p:sp>
        <p:nvSpPr>
          <p:cNvPr id="5" name="Text 1"/>
          <p:cNvSpPr/>
          <p:nvPr/>
        </p:nvSpPr>
        <p:spPr>
          <a:xfrm>
            <a:off x="6467302" y="6234545"/>
            <a:ext cx="5403273" cy="432262"/>
          </a:xfrm>
          <a:prstGeom prst="rect">
            <a:avLst/>
          </a:prstGeom>
          <a:noFill/>
          <a:ln/>
        </p:spPr>
        <p:txBody>
          <a:bodyPr wrap="square" rtlCol="0" anchor="t"/>
          <a:lstStyle/>
          <a:p>
            <a:pPr algn="r" indent="0" marL="0">
              <a:lnSpc>
                <a:spcPts val="2100"/>
              </a:lnSpc>
              <a:buNone/>
            </a:pPr>
            <a:r>
              <a:rPr lang="en-US" sz="1500" dirty="0">
                <a:solidFill>
                  <a:srgbClr val="000000"/>
                </a:solidFill>
              </a:rPr>
              <a:t>Автор презентации: Presentacium.ru</a:t>
            </a:r>
            <a:endParaRPr lang="en-US" sz="15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773084" y="750224"/>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Альтернативные издержки в бизнесе</a:t>
            </a:r>
            <a:endParaRPr lang="en-US" sz="2200" dirty="0"/>
          </a:p>
        </p:txBody>
      </p:sp>
      <p:sp>
        <p:nvSpPr>
          <p:cNvPr id="4" name="Text 1"/>
          <p:cNvSpPr/>
          <p:nvPr/>
        </p:nvSpPr>
        <p:spPr>
          <a:xfrm>
            <a:off x="1271847" y="2078182"/>
            <a:ext cx="9975273" cy="698269"/>
          </a:xfrm>
          <a:prstGeom prst="rect">
            <a:avLst/>
          </a:prstGeom>
          <a:noFill/>
          <a:ln/>
        </p:spPr>
        <p:txBody>
          <a:bodyPr wrap="square" rtlCol="0" anchor="t"/>
          <a:lstStyle/>
          <a:p>
            <a:pPr algn="l" indent="0" marL="0">
              <a:lnSpc>
                <a:spcPts val="2100"/>
              </a:lnSpc>
              <a:buNone/>
            </a:pPr>
            <a:r>
              <a:rPr lang="en-US" sz="1500" dirty="0">
                <a:solidFill>
                  <a:srgbClr val="000000"/>
                </a:solidFill>
              </a:rPr>
              <a:t>Альтернативные издержки в бизнесе отражают стоимость упущенной выгоды от невыбранного варианта действий.</a:t>
            </a:r>
            <a:endParaRPr lang="en-US" sz="1500" dirty="0"/>
          </a:p>
        </p:txBody>
      </p:sp>
      <p:sp>
        <p:nvSpPr>
          <p:cNvPr id="5" name="Shape 2"/>
          <p:cNvSpPr/>
          <p:nvPr/>
        </p:nvSpPr>
        <p:spPr>
          <a:xfrm>
            <a:off x="731520" y="2078182"/>
            <a:ext cx="498764" cy="498764"/>
          </a:xfrm>
          <a:prstGeom prst="roundRect">
            <a:avLst>
              <a:gd name="adj" fmla="val 16667"/>
            </a:avLst>
          </a:prstGeom>
          <a:solidFill>
            <a:srgbClr val="C4B6DF"/>
          </a:solidFill>
          <a:ln w="12700">
            <a:solidFill>
              <a:srgbClr val="FFFFFF">
                <a:alpha val="0"/>
              </a:srgbClr>
            </a:solidFill>
            <a:prstDash val="solid"/>
          </a:ln>
        </p:spPr>
      </p:sp>
      <p:sp>
        <p:nvSpPr>
          <p:cNvPr id="6" name="Text 3"/>
          <p:cNvSpPr/>
          <p:nvPr/>
        </p:nvSpPr>
        <p:spPr>
          <a:xfrm>
            <a:off x="731520" y="2036618"/>
            <a:ext cx="498764" cy="498764"/>
          </a:xfrm>
          <a:prstGeom prst="rect">
            <a:avLst/>
          </a:prstGeom>
          <a:noFill/>
          <a:ln/>
        </p:spPr>
        <p:txBody>
          <a:bodyPr wrap="square" rtlCol="0" anchor="ctr"/>
          <a:lstStyle/>
          <a:p>
            <a:pPr algn="ctr" indent="0" marL="0">
              <a:buNone/>
            </a:pPr>
            <a:r>
              <a:rPr lang="en-US" sz="3000" b="1" dirty="0">
                <a:solidFill>
                  <a:srgbClr val="FFFFFF"/>
                </a:solidFill>
              </a:rPr>
              <a:t>1</a:t>
            </a:r>
            <a:endParaRPr lang="en-US" sz="3000" dirty="0"/>
          </a:p>
        </p:txBody>
      </p:sp>
      <p:sp>
        <p:nvSpPr>
          <p:cNvPr id="7" name="Text 4"/>
          <p:cNvSpPr/>
          <p:nvPr/>
        </p:nvSpPr>
        <p:spPr>
          <a:xfrm>
            <a:off x="1271847" y="3241964"/>
            <a:ext cx="9975273" cy="1230284"/>
          </a:xfrm>
          <a:prstGeom prst="rect">
            <a:avLst/>
          </a:prstGeom>
          <a:noFill/>
          <a:ln/>
        </p:spPr>
        <p:txBody>
          <a:bodyPr wrap="square" rtlCol="0" anchor="t"/>
          <a:lstStyle/>
          <a:p>
            <a:pPr algn="l" indent="0" marL="0">
              <a:lnSpc>
                <a:spcPts val="2100"/>
              </a:lnSpc>
              <a:buNone/>
            </a:pPr>
            <a:r>
              <a:rPr lang="en-US" sz="1500" dirty="0">
                <a:solidFill>
                  <a:srgbClr val="000000"/>
                </a:solidFill>
              </a:rPr>
              <a:t>Например, если предприятие инвестирует 1 миллион рублей в проект А, то альтернативные издержки составят потенциальную прибыль от проекта В, который мог бы принести 1,5 миллиона рублей. Такие издержки наглядно демонстрируют, что каждый выбор в бизнесе имеет свою цену и требует тщательного анализа возможных последствий.</a:t>
            </a:r>
            <a:endParaRPr lang="en-US" sz="1500" dirty="0"/>
          </a:p>
        </p:txBody>
      </p:sp>
      <p:sp>
        <p:nvSpPr>
          <p:cNvPr id="8" name="Shape 5"/>
          <p:cNvSpPr/>
          <p:nvPr/>
        </p:nvSpPr>
        <p:spPr>
          <a:xfrm>
            <a:off x="731520" y="3241964"/>
            <a:ext cx="498764" cy="498764"/>
          </a:xfrm>
          <a:prstGeom prst="roundRect">
            <a:avLst>
              <a:gd name="adj" fmla="val 16667"/>
            </a:avLst>
          </a:prstGeom>
          <a:solidFill>
            <a:srgbClr val="C4B6DF"/>
          </a:solidFill>
          <a:ln w="12700">
            <a:solidFill>
              <a:srgbClr val="FFFFFF">
                <a:alpha val="0"/>
              </a:srgbClr>
            </a:solidFill>
            <a:prstDash val="solid"/>
          </a:ln>
        </p:spPr>
      </p:sp>
      <p:sp>
        <p:nvSpPr>
          <p:cNvPr id="9" name="Text 6"/>
          <p:cNvSpPr/>
          <p:nvPr/>
        </p:nvSpPr>
        <p:spPr>
          <a:xfrm>
            <a:off x="731520" y="3200400"/>
            <a:ext cx="498764" cy="498764"/>
          </a:xfrm>
          <a:prstGeom prst="rect">
            <a:avLst/>
          </a:prstGeom>
          <a:noFill/>
          <a:ln/>
        </p:spPr>
        <p:txBody>
          <a:bodyPr wrap="square" rtlCol="0" anchor="ctr"/>
          <a:lstStyle/>
          <a:p>
            <a:pPr algn="ctr" indent="0" marL="0">
              <a:buNone/>
            </a:pPr>
            <a:r>
              <a:rPr lang="en-US" sz="3000" b="1" dirty="0">
                <a:solidFill>
                  <a:srgbClr val="FFFFFF"/>
                </a:solidFill>
              </a:rPr>
              <a:t>2</a:t>
            </a:r>
            <a:endParaRPr lang="en-US" sz="3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457200" y="523702"/>
            <a:ext cx="4680065" cy="6051665"/>
          </a:xfrm>
          <a:prstGeom prst="rect">
            <a:avLst/>
          </a:prstGeom>
        </p:spPr>
      </p:pic>
      <p:sp>
        <p:nvSpPr>
          <p:cNvPr id="4" name="Text 0"/>
          <p:cNvSpPr/>
          <p:nvPr/>
        </p:nvSpPr>
        <p:spPr>
          <a:xfrm>
            <a:off x="5636029"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Примеры альтернативных издержек</a:t>
            </a:r>
            <a:endParaRPr lang="en-US" sz="2200" dirty="0"/>
          </a:p>
        </p:txBody>
      </p:sp>
      <p:sp>
        <p:nvSpPr>
          <p:cNvPr id="5" name="Text 1"/>
          <p:cNvSpPr/>
          <p:nvPr/>
        </p:nvSpPr>
        <p:spPr>
          <a:xfrm>
            <a:off x="5636029" y="2078182"/>
            <a:ext cx="5818909" cy="3358342"/>
          </a:xfrm>
          <a:prstGeom prst="rect">
            <a:avLst/>
          </a:prstGeom>
          <a:noFill/>
          <a:ln/>
        </p:spPr>
        <p:txBody>
          <a:bodyPr wrap="square" rtlCol="0" anchor="t"/>
          <a:lstStyle/>
          <a:p>
            <a:pPr algn="l" indent="0" marL="0">
              <a:lnSpc>
                <a:spcPts val="2100"/>
              </a:lnSpc>
              <a:buNone/>
            </a:pPr>
            <a:r>
              <a:rPr lang="en-US" sz="1500" dirty="0">
                <a:solidFill>
                  <a:srgbClr val="000000"/>
                </a:solidFill>
              </a:rPr>
              <a:t>В экономике альтернативную стоимость можно увидеть на примере производства: если компания инвестирует 5 миллионов в проект А, она теряет возможность вложить эти средства в проект Б, который мог бы принести, например, на 3 миллиона больше прибыли. В повседневной жизни альтернативная стоимость проявляется, когда вы решаете потратить час на просмотр фильма вместо учёбы или работы — упущенная выгода может быть измерена как недополученный доход за этот час, который вы могли бы заработать, занимаясь другой деятельностью. Например, если ваша почасовая ставка составляет 200 рублей, то альтернативная стоимость вашего решения — это 200 рублей, которые вы не заработали.</a:t>
            </a:r>
            <a:endParaRPr lang="en-US" sz="1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1271847" y="417715"/>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Стратегии минимизации издержек</a:t>
            </a:r>
            <a:endParaRPr lang="en-US" sz="2200" dirty="0"/>
          </a:p>
        </p:txBody>
      </p:sp>
      <p:sp>
        <p:nvSpPr>
          <p:cNvPr id="4" name="Text 1"/>
          <p:cNvSpPr/>
          <p:nvPr/>
        </p:nvSpPr>
        <p:spPr>
          <a:xfrm>
            <a:off x="1271847" y="1662545"/>
            <a:ext cx="4156364" cy="964276"/>
          </a:xfrm>
          <a:prstGeom prst="rect">
            <a:avLst/>
          </a:prstGeom>
          <a:noFill/>
          <a:ln/>
        </p:spPr>
        <p:txBody>
          <a:bodyPr wrap="square" rtlCol="0" anchor="t"/>
          <a:lstStyle/>
          <a:p>
            <a:pPr algn="l" indent="0" marL="0">
              <a:lnSpc>
                <a:spcPts val="2100"/>
              </a:lnSpc>
              <a:buNone/>
            </a:pPr>
            <a:r>
              <a:rPr lang="en-US" sz="1500" dirty="0">
                <a:solidFill>
                  <a:srgbClr val="000000"/>
                </a:solidFill>
              </a:rPr>
              <a:t>Минимизация издержек через оптимизацию производственных процессов позволяет сократить затраты на 15–20%.</a:t>
            </a:r>
            <a:endParaRPr lang="en-US" sz="1500" dirty="0"/>
          </a:p>
        </p:txBody>
      </p:sp>
      <p:sp>
        <p:nvSpPr>
          <p:cNvPr id="5" name="Shape 2"/>
          <p:cNvSpPr/>
          <p:nvPr/>
        </p:nvSpPr>
        <p:spPr>
          <a:xfrm>
            <a:off x="1271847" y="1122218"/>
            <a:ext cx="498764" cy="498764"/>
          </a:xfrm>
          <a:prstGeom prst="roundRect">
            <a:avLst>
              <a:gd name="adj" fmla="val 16667"/>
            </a:avLst>
          </a:prstGeom>
          <a:solidFill>
            <a:srgbClr val="C4B6DF"/>
          </a:solidFill>
          <a:ln w="12700">
            <a:solidFill>
              <a:srgbClr val="FFFFFF">
                <a:alpha val="0"/>
              </a:srgbClr>
            </a:solidFill>
            <a:prstDash val="solid"/>
          </a:ln>
        </p:spPr>
      </p:sp>
      <p:sp>
        <p:nvSpPr>
          <p:cNvPr id="6" name="Text 3"/>
          <p:cNvSpPr/>
          <p:nvPr/>
        </p:nvSpPr>
        <p:spPr>
          <a:xfrm>
            <a:off x="1271847" y="1105593"/>
            <a:ext cx="498764" cy="498764"/>
          </a:xfrm>
          <a:prstGeom prst="rect">
            <a:avLst/>
          </a:prstGeom>
          <a:noFill/>
          <a:ln/>
        </p:spPr>
        <p:txBody>
          <a:bodyPr wrap="square" rtlCol="0" anchor="ctr"/>
          <a:lstStyle/>
          <a:p>
            <a:pPr algn="ctr" indent="0" marL="0">
              <a:buNone/>
            </a:pPr>
            <a:r>
              <a:rPr lang="en-US" sz="3000" b="1" dirty="0">
                <a:solidFill>
                  <a:srgbClr val="FFFFFF"/>
                </a:solidFill>
              </a:rPr>
              <a:t>1</a:t>
            </a:r>
            <a:endParaRPr lang="en-US" sz="3000" dirty="0"/>
          </a:p>
        </p:txBody>
      </p:sp>
      <p:sp>
        <p:nvSpPr>
          <p:cNvPr id="7" name="Text 4"/>
          <p:cNvSpPr/>
          <p:nvPr/>
        </p:nvSpPr>
        <p:spPr>
          <a:xfrm>
            <a:off x="6675120" y="1662545"/>
            <a:ext cx="4156364" cy="2826327"/>
          </a:xfrm>
          <a:prstGeom prst="rect">
            <a:avLst/>
          </a:prstGeom>
          <a:noFill/>
          <a:ln/>
        </p:spPr>
        <p:txBody>
          <a:bodyPr wrap="square" rtlCol="0" anchor="t"/>
          <a:lstStyle/>
          <a:p>
            <a:pPr algn="l" indent="0" marL="0">
              <a:lnSpc>
                <a:spcPts val="2100"/>
              </a:lnSpc>
              <a:buNone/>
            </a:pPr>
            <a:r>
              <a:rPr lang="en-US" sz="1500" dirty="0">
                <a:solidFill>
                  <a:srgbClr val="000000"/>
                </a:solidFill>
              </a:rPr>
              <a:t>Применение методов бережливого производства (Lean Manufacturing) в автомобильной промышленности Японии снизило себестоимость автомобилей на 30%, повысив при этом качество продукции. Также эффективным является внедрение автоматизированных систем управления, что позволяет уменьшить операционные расходы на 25–30% за счёт оптимизации ресурсов и сокращения ручного труда.</a:t>
            </a:r>
            <a:endParaRPr lang="en-US" sz="1500" dirty="0"/>
          </a:p>
        </p:txBody>
      </p:sp>
      <p:sp>
        <p:nvSpPr>
          <p:cNvPr id="8" name="Shape 5"/>
          <p:cNvSpPr/>
          <p:nvPr/>
        </p:nvSpPr>
        <p:spPr>
          <a:xfrm>
            <a:off x="6675120" y="1122218"/>
            <a:ext cx="498764" cy="498764"/>
          </a:xfrm>
          <a:prstGeom prst="roundRect">
            <a:avLst>
              <a:gd name="adj" fmla="val 16667"/>
            </a:avLst>
          </a:prstGeom>
          <a:solidFill>
            <a:srgbClr val="C4B6DF"/>
          </a:solidFill>
          <a:ln w="12700">
            <a:solidFill>
              <a:srgbClr val="FFFFFF">
                <a:alpha val="0"/>
              </a:srgbClr>
            </a:solidFill>
            <a:prstDash val="solid"/>
          </a:ln>
        </p:spPr>
      </p:sp>
      <p:sp>
        <p:nvSpPr>
          <p:cNvPr id="9" name="Text 6"/>
          <p:cNvSpPr/>
          <p:nvPr/>
        </p:nvSpPr>
        <p:spPr>
          <a:xfrm>
            <a:off x="6675120" y="1105593"/>
            <a:ext cx="498764" cy="498764"/>
          </a:xfrm>
          <a:prstGeom prst="rect">
            <a:avLst/>
          </a:prstGeom>
          <a:noFill/>
          <a:ln/>
        </p:spPr>
        <p:txBody>
          <a:bodyPr wrap="square" rtlCol="0" anchor="ctr"/>
          <a:lstStyle/>
          <a:p>
            <a:pPr algn="ctr" indent="0" marL="0">
              <a:buNone/>
            </a:pPr>
            <a:r>
              <a:rPr lang="en-US" sz="3000" b="1" dirty="0">
                <a:solidFill>
                  <a:srgbClr val="FFFFFF"/>
                </a:solidFill>
              </a:rPr>
              <a:t>2</a:t>
            </a:r>
            <a:endParaRPr lang="en-US" sz="3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8582891" y="415636"/>
            <a:ext cx="3308465" cy="6026727"/>
          </a:xfrm>
          <a:prstGeom prst="rect">
            <a:avLst/>
          </a:prstGeom>
        </p:spPr>
      </p:pic>
      <p:sp>
        <p:nvSpPr>
          <p:cNvPr id="4" name="Text 0"/>
          <p:cNvSpPr/>
          <p:nvPr/>
        </p:nvSpPr>
        <p:spPr>
          <a:xfrm>
            <a:off x="648393"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Итоги экономического выбора</a:t>
            </a:r>
            <a:endParaRPr lang="en-US" sz="2200" dirty="0"/>
          </a:p>
        </p:txBody>
      </p:sp>
      <p:sp>
        <p:nvSpPr>
          <p:cNvPr id="5" name="Text 1"/>
          <p:cNvSpPr/>
          <p:nvPr/>
        </p:nvSpPr>
        <p:spPr>
          <a:xfrm>
            <a:off x="648393" y="2078182"/>
            <a:ext cx="5818909" cy="1496291"/>
          </a:xfrm>
          <a:prstGeom prst="rect">
            <a:avLst/>
          </a:prstGeom>
          <a:noFill/>
          <a:ln/>
        </p:spPr>
        <p:txBody>
          <a:bodyPr wrap="square" rtlCol="0" anchor="t"/>
          <a:lstStyle/>
          <a:p>
            <a:pPr algn="l" indent="0" marL="0">
              <a:lnSpc>
                <a:spcPts val="2100"/>
              </a:lnSpc>
              <a:buNone/>
            </a:pPr>
            <a:r>
              <a:rPr lang="en-US" sz="1500" dirty="0">
                <a:solidFill>
                  <a:srgbClr val="000000"/>
                </a:solidFill>
              </a:rPr>
              <a:t>Потребительские расходы составляют 45% от общего объёма экономики, что является основным фактором потребления. Государственные расходы и инвестиции примерно равны (30% и 20% соответственно), в то время как чистый экспорт занимает незначительную долю (5%).</a:t>
            </a:r>
            <a:endParaRPr lang="en-US" sz="15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6051665" y="1248987"/>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Спасибо за внимание!</a:t>
            </a:r>
            <a:endParaRPr lang="en-US" sz="2200" dirty="0"/>
          </a:p>
        </p:txBody>
      </p:sp>
      <p:sp>
        <p:nvSpPr>
          <p:cNvPr id="4" name="Text 1"/>
          <p:cNvSpPr/>
          <p:nvPr/>
        </p:nvSpPr>
        <p:spPr>
          <a:xfrm>
            <a:off x="6051665" y="2327564"/>
            <a:ext cx="5818909" cy="1762298"/>
          </a:xfrm>
          <a:prstGeom prst="rect">
            <a:avLst/>
          </a:prstGeom>
          <a:noFill/>
          <a:ln/>
        </p:spPr>
        <p:txBody>
          <a:bodyPr wrap="square" rtlCol="0" anchor="t"/>
          <a:lstStyle/>
          <a:p>
            <a:pPr algn="l" indent="0" marL="0">
              <a:lnSpc>
                <a:spcPts val="2100"/>
              </a:lnSpc>
              <a:buNone/>
            </a:pPr>
            <a:r>
              <a:rPr lang="en-US" sz="1500" dirty="0">
                <a:solidFill>
                  <a:srgbClr val="000000"/>
                </a:solidFill>
              </a:rPr>
              <a:t>Спасибо за внимание. В этой презентации мы рассмотрели основы экономического выбора и альтернативные издержки, их типы и влияние на различные сферы. Мы также изучили стратегии минимизации издержек и важность информации при принятии решений. Надеемся, что информация была полезной и поможет вам в учёбе.</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2768138" y="1248987"/>
            <a:ext cx="6816436" cy="773084"/>
          </a:xfrm>
          <a:prstGeom prst="rect">
            <a:avLst/>
          </a:prstGeom>
          <a:noFill/>
          <a:ln/>
        </p:spPr>
        <p:txBody>
          <a:bodyPr wrap="square" rtlCol="0" anchor="t"/>
          <a:lstStyle/>
          <a:p>
            <a:pPr algn="ctr" indent="0" marL="0">
              <a:lnSpc>
                <a:spcPts val="4900"/>
              </a:lnSpc>
              <a:buNone/>
            </a:pPr>
            <a:r>
              <a:rPr lang="en-US" sz="3400" b="1" dirty="0">
                <a:solidFill>
                  <a:srgbClr val="000000"/>
                </a:solidFill>
              </a:rPr>
              <a:t>Введение</a:t>
            </a:r>
            <a:endParaRPr lang="en-US" sz="3400" dirty="0"/>
          </a:p>
        </p:txBody>
      </p:sp>
      <p:sp>
        <p:nvSpPr>
          <p:cNvPr id="4" name="Text 1"/>
          <p:cNvSpPr/>
          <p:nvPr/>
        </p:nvSpPr>
        <p:spPr>
          <a:xfrm>
            <a:off x="2768138" y="2327564"/>
            <a:ext cx="6650182" cy="1230284"/>
          </a:xfrm>
          <a:prstGeom prst="rect">
            <a:avLst/>
          </a:prstGeom>
          <a:noFill/>
          <a:ln/>
        </p:spPr>
        <p:txBody>
          <a:bodyPr wrap="square" rtlCol="0" anchor="t"/>
          <a:lstStyle/>
          <a:p>
            <a:pPr algn="ctr" indent="0" marL="0">
              <a:lnSpc>
                <a:spcPts val="2100"/>
              </a:lnSpc>
              <a:buNone/>
            </a:pPr>
            <a:r>
              <a:rPr lang="en-US" sz="1500" dirty="0">
                <a:solidFill>
                  <a:srgbClr val="000000"/>
                </a:solidFill>
              </a:rPr>
              <a:t>В этой презентации мы рассмотрим основы экономического выбора и альтернативные издержки. Обсудим, как сравнить выгоды и издержки, а также влияние издержек на выбор. Разберём типы альтернативных издержек, их роль в бизнесе и стратегии минимизации.</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1271847" y="417715"/>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Основы экономического выбора</a:t>
            </a:r>
            <a:endParaRPr lang="en-US" sz="2200" dirty="0"/>
          </a:p>
        </p:txBody>
      </p:sp>
      <p:sp>
        <p:nvSpPr>
          <p:cNvPr id="4" name="Text 1"/>
          <p:cNvSpPr/>
          <p:nvPr/>
        </p:nvSpPr>
        <p:spPr>
          <a:xfrm>
            <a:off x="1271847" y="1662545"/>
            <a:ext cx="6650182" cy="698269"/>
          </a:xfrm>
          <a:prstGeom prst="rect">
            <a:avLst/>
          </a:prstGeom>
          <a:noFill/>
          <a:ln/>
        </p:spPr>
        <p:txBody>
          <a:bodyPr wrap="square" rtlCol="0" anchor="t"/>
          <a:lstStyle/>
          <a:p>
            <a:pPr algn="l" indent="0" marL="0">
              <a:lnSpc>
                <a:spcPts val="2100"/>
              </a:lnSpc>
              <a:buNone/>
            </a:pPr>
            <a:r>
              <a:rPr lang="en-US" sz="1500" dirty="0">
                <a:solidFill>
                  <a:srgbClr val="000000"/>
                </a:solidFill>
              </a:rPr>
              <a:t>В экономике каждый выбор имеет свою цену, которую можно измерить через альтернативные издержки.</a:t>
            </a:r>
            <a:endParaRPr lang="en-US" sz="1500" dirty="0"/>
          </a:p>
        </p:txBody>
      </p:sp>
      <p:sp>
        <p:nvSpPr>
          <p:cNvPr id="5" name="Text 2"/>
          <p:cNvSpPr/>
          <p:nvPr/>
        </p:nvSpPr>
        <p:spPr>
          <a:xfrm>
            <a:off x="1271847" y="2909455"/>
            <a:ext cx="6650182" cy="964276"/>
          </a:xfrm>
          <a:prstGeom prst="rect">
            <a:avLst/>
          </a:prstGeom>
          <a:noFill/>
          <a:ln/>
        </p:spPr>
        <p:txBody>
          <a:bodyPr wrap="square" rtlCol="0" anchor="t"/>
          <a:lstStyle/>
          <a:p>
            <a:pPr algn="l" indent="0" marL="0">
              <a:lnSpc>
                <a:spcPts val="2100"/>
              </a:lnSpc>
              <a:buNone/>
            </a:pPr>
            <a:r>
              <a:rPr lang="en-US" sz="1500" dirty="0">
                <a:solidFill>
                  <a:srgbClr val="000000"/>
                </a:solidFill>
              </a:rPr>
              <a:t>Например, если предприятие тратит 100 тысяч рублей на производство одного вида продукции, оно теряет возможность потратить эти средства на другие товары или услуги.</a:t>
            </a:r>
            <a:endParaRPr lang="en-US" sz="1500" dirty="0"/>
          </a:p>
        </p:txBody>
      </p:sp>
      <p:sp>
        <p:nvSpPr>
          <p:cNvPr id="6" name="Text 3"/>
          <p:cNvSpPr/>
          <p:nvPr/>
        </p:nvSpPr>
        <p:spPr>
          <a:xfrm>
            <a:off x="1271847" y="3873731"/>
            <a:ext cx="6650182" cy="964276"/>
          </a:xfrm>
          <a:prstGeom prst="rect">
            <a:avLst/>
          </a:prstGeom>
          <a:noFill/>
          <a:ln/>
        </p:spPr>
        <p:txBody>
          <a:bodyPr wrap="square" rtlCol="0" anchor="t"/>
          <a:lstStyle/>
          <a:p>
            <a:pPr algn="l" indent="0" marL="0">
              <a:lnSpc>
                <a:spcPts val="2100"/>
              </a:lnSpc>
              <a:buNone/>
            </a:pPr>
            <a:r>
              <a:rPr lang="en-US" sz="1500" dirty="0">
                <a:solidFill>
                  <a:srgbClr val="000000"/>
                </a:solidFill>
              </a:rPr>
              <a:t>Важно понимать, что каждый экономический выбор сопряжён с компромиссами, влияющими на конечные результаты хозяйственной деятельности.</a:t>
            </a:r>
            <a:endParaRPr lang="en-US" sz="15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6995160" y="523702"/>
            <a:ext cx="4680065" cy="6051665"/>
          </a:xfrm>
          <a:prstGeom prst="rect">
            <a:avLst/>
          </a:prstGeom>
        </p:spPr>
      </p:pic>
      <p:sp>
        <p:nvSpPr>
          <p:cNvPr id="4" name="Text 0"/>
          <p:cNvSpPr/>
          <p:nvPr/>
        </p:nvSpPr>
        <p:spPr>
          <a:xfrm>
            <a:off x="648393"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Определение альтернативных издержек</a:t>
            </a:r>
            <a:endParaRPr lang="en-US" sz="2200" dirty="0"/>
          </a:p>
        </p:txBody>
      </p:sp>
      <p:sp>
        <p:nvSpPr>
          <p:cNvPr id="5" name="Text 1"/>
          <p:cNvSpPr/>
          <p:nvPr/>
        </p:nvSpPr>
        <p:spPr>
          <a:xfrm>
            <a:off x="648393" y="2078182"/>
            <a:ext cx="5818909" cy="3092335"/>
          </a:xfrm>
          <a:prstGeom prst="rect">
            <a:avLst/>
          </a:prstGeom>
          <a:noFill/>
          <a:ln/>
        </p:spPr>
        <p:txBody>
          <a:bodyPr wrap="square" rtlCol="0" anchor="t"/>
          <a:lstStyle/>
          <a:p>
            <a:pPr algn="l" indent="0" marL="0">
              <a:lnSpc>
                <a:spcPts val="2100"/>
              </a:lnSpc>
              <a:buNone/>
            </a:pPr>
            <a:r>
              <a:rPr lang="en-US" sz="1500" dirty="0">
                <a:solidFill>
                  <a:srgbClr val="000000"/>
                </a:solidFill>
              </a:rPr>
              <a:t>Альтернативные издержки — это стоимость упущенной выгоды, выраженная в виде количества товаров или услуг, от которых пришлось отказаться при выборе одного варианта использования ресурсов вместо другого. Например, если предприятие тратит 100 000 рублей на производство одного товара, то альтернативные издержки этого решения — это доход, который мог бы быть получен от производства другого товара на ту же сумму. Оценка альтернативных издержек помогает определить наиболее эффективный путь использования ограниченных ресурсов и максимизировать экономическую выгоду.</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565265" y="417715"/>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Влияние издержек на выбор</a:t>
            </a:r>
            <a:endParaRPr lang="en-US" sz="2200" dirty="0"/>
          </a:p>
        </p:txBody>
      </p:sp>
      <p:sp>
        <p:nvSpPr>
          <p:cNvPr id="4" name="Text 1"/>
          <p:cNvSpPr/>
          <p:nvPr/>
        </p:nvSpPr>
        <p:spPr>
          <a:xfrm>
            <a:off x="1064029" y="1995055"/>
            <a:ext cx="10058400" cy="698269"/>
          </a:xfrm>
          <a:prstGeom prst="rect">
            <a:avLst/>
          </a:prstGeom>
          <a:noFill/>
          <a:ln/>
        </p:spPr>
        <p:txBody>
          <a:bodyPr wrap="square" rtlCol="0" anchor="t"/>
          <a:lstStyle/>
          <a:p>
            <a:pPr algn="l" indent="0" marL="0">
              <a:lnSpc>
                <a:spcPts val="2100"/>
              </a:lnSpc>
              <a:buNone/>
            </a:pPr>
            <a:r>
              <a:rPr lang="en-US" sz="1500" dirty="0">
                <a:solidFill>
                  <a:srgbClr val="000000"/>
                </a:solidFill>
              </a:rPr>
              <a:t>Издержки производства оказывают значительное влияние на решения компаний о ценообразовании и объёмах выпуска продукции.</a:t>
            </a:r>
            <a:endParaRPr lang="en-US" sz="1500" dirty="0"/>
          </a:p>
        </p:txBody>
      </p:sp>
      <p:sp>
        <p:nvSpPr>
          <p:cNvPr id="5" name="Shape 2"/>
          <p:cNvSpPr/>
          <p:nvPr/>
        </p:nvSpPr>
        <p:spPr>
          <a:xfrm>
            <a:off x="523702" y="1995055"/>
            <a:ext cx="498764" cy="498764"/>
          </a:xfrm>
          <a:prstGeom prst="roundRect">
            <a:avLst>
              <a:gd name="adj" fmla="val 16667"/>
            </a:avLst>
          </a:prstGeom>
          <a:solidFill>
            <a:srgbClr val="C4B6DF"/>
          </a:solidFill>
          <a:ln w="12700">
            <a:solidFill>
              <a:srgbClr val="FFFFFF">
                <a:alpha val="0"/>
              </a:srgbClr>
            </a:solidFill>
            <a:prstDash val="solid"/>
          </a:ln>
        </p:spPr>
      </p:sp>
      <p:sp>
        <p:nvSpPr>
          <p:cNvPr id="6" name="Text 3"/>
          <p:cNvSpPr/>
          <p:nvPr/>
        </p:nvSpPr>
        <p:spPr>
          <a:xfrm>
            <a:off x="523702" y="1953491"/>
            <a:ext cx="498764" cy="498764"/>
          </a:xfrm>
          <a:prstGeom prst="rect">
            <a:avLst/>
          </a:prstGeom>
          <a:noFill/>
          <a:ln/>
        </p:spPr>
        <p:txBody>
          <a:bodyPr wrap="square" rtlCol="0" anchor="ctr"/>
          <a:lstStyle/>
          <a:p>
            <a:pPr algn="ctr" indent="0" marL="0">
              <a:buNone/>
            </a:pPr>
            <a:r>
              <a:rPr lang="en-US" sz="3000" b="1" dirty="0">
                <a:solidFill>
                  <a:srgbClr val="FFFFFF"/>
                </a:solidFill>
              </a:rPr>
              <a:t>1</a:t>
            </a:r>
            <a:endParaRPr lang="en-US" sz="3000" dirty="0"/>
          </a:p>
        </p:txBody>
      </p:sp>
      <p:sp>
        <p:nvSpPr>
          <p:cNvPr id="7" name="Text 4"/>
          <p:cNvSpPr/>
          <p:nvPr/>
        </p:nvSpPr>
        <p:spPr>
          <a:xfrm>
            <a:off x="1064029" y="4156364"/>
            <a:ext cx="4655127" cy="964276"/>
          </a:xfrm>
          <a:prstGeom prst="rect">
            <a:avLst/>
          </a:prstGeom>
          <a:noFill/>
          <a:ln/>
        </p:spPr>
        <p:txBody>
          <a:bodyPr wrap="square" rtlCol="0" anchor="t"/>
          <a:lstStyle/>
          <a:p>
            <a:pPr algn="l" indent="0" marL="0">
              <a:lnSpc>
                <a:spcPts val="2100"/>
              </a:lnSpc>
              <a:buNone/>
            </a:pPr>
            <a:r>
              <a:rPr lang="en-US" sz="1500" dirty="0">
                <a:solidFill>
                  <a:srgbClr val="000000"/>
                </a:solidFill>
              </a:rPr>
              <a:t>Например, при росте затрат на сырье на 15% компании могут сократить производство на 10%, чтобы сохранить маржинальность.</a:t>
            </a:r>
            <a:endParaRPr lang="en-US" sz="1500" dirty="0"/>
          </a:p>
        </p:txBody>
      </p:sp>
      <p:sp>
        <p:nvSpPr>
          <p:cNvPr id="8" name="Shape 5"/>
          <p:cNvSpPr/>
          <p:nvPr/>
        </p:nvSpPr>
        <p:spPr>
          <a:xfrm>
            <a:off x="523702" y="4156364"/>
            <a:ext cx="498764" cy="498764"/>
          </a:xfrm>
          <a:prstGeom prst="roundRect">
            <a:avLst>
              <a:gd name="adj" fmla="val 16667"/>
            </a:avLst>
          </a:prstGeom>
          <a:solidFill>
            <a:srgbClr val="C4B6DF"/>
          </a:solidFill>
          <a:ln w="12700">
            <a:solidFill>
              <a:srgbClr val="FFFFFF">
                <a:alpha val="0"/>
              </a:srgbClr>
            </a:solidFill>
            <a:prstDash val="solid"/>
          </a:ln>
        </p:spPr>
      </p:sp>
      <p:sp>
        <p:nvSpPr>
          <p:cNvPr id="9" name="Text 6"/>
          <p:cNvSpPr/>
          <p:nvPr/>
        </p:nvSpPr>
        <p:spPr>
          <a:xfrm>
            <a:off x="523702" y="4114800"/>
            <a:ext cx="498764" cy="498764"/>
          </a:xfrm>
          <a:prstGeom prst="rect">
            <a:avLst/>
          </a:prstGeom>
          <a:noFill/>
          <a:ln/>
        </p:spPr>
        <p:txBody>
          <a:bodyPr wrap="square" rtlCol="0" anchor="ctr"/>
          <a:lstStyle/>
          <a:p>
            <a:pPr algn="ctr" indent="0" marL="0">
              <a:buNone/>
            </a:pPr>
            <a:r>
              <a:rPr lang="en-US" sz="3000" b="1" dirty="0">
                <a:solidFill>
                  <a:srgbClr val="FFFFFF"/>
                </a:solidFill>
              </a:rPr>
              <a:t>2</a:t>
            </a:r>
            <a:endParaRPr lang="en-US" sz="3000" dirty="0"/>
          </a:p>
        </p:txBody>
      </p:sp>
      <p:sp>
        <p:nvSpPr>
          <p:cNvPr id="10" name="Text 7"/>
          <p:cNvSpPr/>
          <p:nvPr/>
        </p:nvSpPr>
        <p:spPr>
          <a:xfrm>
            <a:off x="6882938" y="4156364"/>
            <a:ext cx="4655127" cy="1230284"/>
          </a:xfrm>
          <a:prstGeom prst="rect">
            <a:avLst/>
          </a:prstGeom>
          <a:noFill/>
          <a:ln/>
        </p:spPr>
        <p:txBody>
          <a:bodyPr wrap="square" rtlCol="0" anchor="t"/>
          <a:lstStyle/>
          <a:p>
            <a:pPr algn="l" indent="0" marL="0">
              <a:lnSpc>
                <a:spcPts val="2100"/>
              </a:lnSpc>
              <a:buNone/>
            </a:pPr>
            <a:r>
              <a:rPr lang="en-US" sz="1500" dirty="0">
                <a:solidFill>
                  <a:srgbClr val="000000"/>
                </a:solidFill>
              </a:rPr>
              <a:t>Это демонстрирует, как изменение издержек может кардинально изменить бизнес-стратегии и влияет на уровень занятости в смежных отраслях, снижая его на 5–7% в краткосрочной перспективе.</a:t>
            </a:r>
            <a:endParaRPr lang="en-US" sz="1500" dirty="0"/>
          </a:p>
        </p:txBody>
      </p:sp>
      <p:sp>
        <p:nvSpPr>
          <p:cNvPr id="11" name="Shape 8"/>
          <p:cNvSpPr/>
          <p:nvPr/>
        </p:nvSpPr>
        <p:spPr>
          <a:xfrm>
            <a:off x="6342611" y="4156364"/>
            <a:ext cx="498764" cy="498764"/>
          </a:xfrm>
          <a:prstGeom prst="roundRect">
            <a:avLst>
              <a:gd name="adj" fmla="val 16667"/>
            </a:avLst>
          </a:prstGeom>
          <a:solidFill>
            <a:srgbClr val="C4B6DF"/>
          </a:solidFill>
          <a:ln w="12700">
            <a:solidFill>
              <a:srgbClr val="FFFFFF">
                <a:alpha val="0"/>
              </a:srgbClr>
            </a:solidFill>
            <a:prstDash val="solid"/>
          </a:ln>
        </p:spPr>
      </p:sp>
      <p:sp>
        <p:nvSpPr>
          <p:cNvPr id="12" name="Text 9"/>
          <p:cNvSpPr/>
          <p:nvPr/>
        </p:nvSpPr>
        <p:spPr>
          <a:xfrm>
            <a:off x="6342611" y="4114800"/>
            <a:ext cx="498764" cy="498764"/>
          </a:xfrm>
          <a:prstGeom prst="rect">
            <a:avLst/>
          </a:prstGeom>
          <a:noFill/>
          <a:ln/>
        </p:spPr>
        <p:txBody>
          <a:bodyPr wrap="square" rtlCol="0" anchor="ctr"/>
          <a:lstStyle/>
          <a:p>
            <a:pPr algn="ctr" indent="0" marL="0">
              <a:buNone/>
            </a:pPr>
            <a:r>
              <a:rPr lang="en-US" sz="3000" b="1" dirty="0">
                <a:solidFill>
                  <a:srgbClr val="FFFFFF"/>
                </a:solidFill>
              </a:rPr>
              <a:t>3</a:t>
            </a:r>
            <a:endParaRPr lang="en-US" sz="3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831273" y="415636"/>
            <a:ext cx="3308465" cy="6026727"/>
          </a:xfrm>
          <a:prstGeom prst="rect">
            <a:avLst/>
          </a:prstGeom>
        </p:spPr>
      </p:pic>
      <p:sp>
        <p:nvSpPr>
          <p:cNvPr id="4" name="Text 0"/>
          <p:cNvSpPr/>
          <p:nvPr/>
        </p:nvSpPr>
        <p:spPr>
          <a:xfrm>
            <a:off x="4804756"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Типы альтернативных издержек</a:t>
            </a:r>
            <a:endParaRPr lang="en-US" sz="2200" dirty="0"/>
          </a:p>
        </p:txBody>
      </p:sp>
      <p:sp>
        <p:nvSpPr>
          <p:cNvPr id="5" name="Text 1"/>
          <p:cNvSpPr/>
          <p:nvPr/>
        </p:nvSpPr>
        <p:spPr>
          <a:xfrm>
            <a:off x="4804756" y="2078182"/>
            <a:ext cx="5818909" cy="698269"/>
          </a:xfrm>
          <a:prstGeom prst="rect">
            <a:avLst/>
          </a:prstGeom>
          <a:noFill/>
          <a:ln/>
        </p:spPr>
        <p:txBody>
          <a:bodyPr wrap="square" rtlCol="0" anchor="t"/>
          <a:lstStyle/>
          <a:p>
            <a:pPr algn="l" indent="0" marL="0">
              <a:lnSpc>
                <a:spcPts val="2100"/>
              </a:lnSpc>
              <a:buNone/>
            </a:pPr>
            <a:r>
              <a:rPr lang="en-US" sz="1500" dirty="0">
                <a:solidFill>
                  <a:srgbClr val="000000"/>
                </a:solidFill>
              </a:rPr>
              <a:t>При принятии экономических решений выделяют явные и неявные альтернативные издержки.</a:t>
            </a:r>
            <a:endParaRPr lang="en-US" sz="1500" dirty="0"/>
          </a:p>
        </p:txBody>
      </p:sp>
      <p:sp>
        <p:nvSpPr>
          <p:cNvPr id="6" name="Text 2"/>
          <p:cNvSpPr/>
          <p:nvPr/>
        </p:nvSpPr>
        <p:spPr>
          <a:xfrm>
            <a:off x="4804756" y="2909455"/>
            <a:ext cx="5818909" cy="1230284"/>
          </a:xfrm>
          <a:prstGeom prst="rect">
            <a:avLst/>
          </a:prstGeom>
          <a:noFill/>
          <a:ln/>
        </p:spPr>
        <p:txBody>
          <a:bodyPr wrap="square" rtlCol="0" anchor="t"/>
          <a:lstStyle/>
          <a:p>
            <a:pPr algn="l" indent="0" marL="0">
              <a:lnSpc>
                <a:spcPts val="2100"/>
              </a:lnSpc>
              <a:buNone/>
            </a:pPr>
            <a:r>
              <a:rPr lang="en-US" sz="1500" dirty="0">
                <a:solidFill>
                  <a:srgbClr val="000000"/>
                </a:solidFill>
              </a:rPr>
              <a:t>Явные издержки включают в себя фактические расходы на производство товара или услуги, например, затраты на сырьё и зарплату сотрудников, которые составляют около 70% от общих расходов.</a:t>
            </a:r>
            <a:endParaRPr lang="en-US" sz="1500" dirty="0"/>
          </a:p>
        </p:txBody>
      </p:sp>
      <p:sp>
        <p:nvSpPr>
          <p:cNvPr id="7" name="Text 3"/>
          <p:cNvSpPr/>
          <p:nvPr/>
        </p:nvSpPr>
        <p:spPr>
          <a:xfrm>
            <a:off x="4804756" y="4139738"/>
            <a:ext cx="5818909" cy="1496291"/>
          </a:xfrm>
          <a:prstGeom prst="rect">
            <a:avLst/>
          </a:prstGeom>
          <a:noFill/>
          <a:ln/>
        </p:spPr>
        <p:txBody>
          <a:bodyPr wrap="square" rtlCol="0" anchor="t"/>
          <a:lstStyle/>
          <a:p>
            <a:pPr algn="l" indent="0" marL="0">
              <a:lnSpc>
                <a:spcPts val="2100"/>
              </a:lnSpc>
              <a:buNone/>
            </a:pPr>
            <a:r>
              <a:rPr lang="en-US" sz="1500" dirty="0">
                <a:solidFill>
                  <a:srgbClr val="000000"/>
                </a:solidFill>
              </a:rPr>
              <a:t>Неявные издержки связаны с упущенной выгодой от неиспользования ресурсов в другом направлении, например, доход, который мог бы быть получен при инвестировании средств в более прибыльный проект, что может составлять до 30% от потенциальных упущенных возможностей.</a:t>
            </a:r>
            <a:endParaRPr lang="en-US" sz="1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1271847" y="417715"/>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Примеры выбора в экономике</a:t>
            </a:r>
            <a:endParaRPr lang="en-US" sz="2200" dirty="0"/>
          </a:p>
        </p:txBody>
      </p:sp>
      <p:sp>
        <p:nvSpPr>
          <p:cNvPr id="4" name="Text 1"/>
          <p:cNvSpPr/>
          <p:nvPr/>
        </p:nvSpPr>
        <p:spPr>
          <a:xfrm>
            <a:off x="1271847" y="1662545"/>
            <a:ext cx="4156364" cy="1762298"/>
          </a:xfrm>
          <a:prstGeom prst="rect">
            <a:avLst/>
          </a:prstGeom>
          <a:noFill/>
          <a:ln/>
        </p:spPr>
        <p:txBody>
          <a:bodyPr wrap="square" rtlCol="0" anchor="t"/>
          <a:lstStyle/>
          <a:p>
            <a:pPr algn="l" indent="0" marL="0">
              <a:lnSpc>
                <a:spcPts val="2100"/>
              </a:lnSpc>
              <a:buNone/>
            </a:pPr>
            <a:r>
              <a:rPr lang="en-US" sz="1500" dirty="0">
                <a:solidFill>
                  <a:srgbClr val="000000"/>
                </a:solidFill>
              </a:rPr>
              <a:t>В условиях ограниченности ресурсов предприятия вынуждены принимать взвешенные решения. Например, компания может вложить 3 миллиона долларов в расширение производства или 2 миллиона долларов в разработку нового продукта.</a:t>
            </a:r>
            <a:endParaRPr lang="en-US" sz="1500" dirty="0"/>
          </a:p>
        </p:txBody>
      </p:sp>
      <p:sp>
        <p:nvSpPr>
          <p:cNvPr id="5" name="Shape 2"/>
          <p:cNvSpPr/>
          <p:nvPr/>
        </p:nvSpPr>
        <p:spPr>
          <a:xfrm>
            <a:off x="1271847" y="1122218"/>
            <a:ext cx="498764" cy="498764"/>
          </a:xfrm>
          <a:prstGeom prst="roundRect">
            <a:avLst>
              <a:gd name="adj" fmla="val 16667"/>
            </a:avLst>
          </a:prstGeom>
          <a:solidFill>
            <a:srgbClr val="C4B6DF"/>
          </a:solidFill>
          <a:ln w="12700">
            <a:solidFill>
              <a:srgbClr val="FFFFFF">
                <a:alpha val="0"/>
              </a:srgbClr>
            </a:solidFill>
            <a:prstDash val="solid"/>
          </a:ln>
        </p:spPr>
      </p:sp>
      <p:sp>
        <p:nvSpPr>
          <p:cNvPr id="6" name="Text 3"/>
          <p:cNvSpPr/>
          <p:nvPr/>
        </p:nvSpPr>
        <p:spPr>
          <a:xfrm>
            <a:off x="1271847" y="1105593"/>
            <a:ext cx="498764" cy="498764"/>
          </a:xfrm>
          <a:prstGeom prst="rect">
            <a:avLst/>
          </a:prstGeom>
          <a:noFill/>
          <a:ln/>
        </p:spPr>
        <p:txBody>
          <a:bodyPr wrap="square" rtlCol="0" anchor="ctr"/>
          <a:lstStyle/>
          <a:p>
            <a:pPr algn="ctr" indent="0" marL="0">
              <a:buNone/>
            </a:pPr>
            <a:r>
              <a:rPr lang="en-US" sz="3000" b="1" dirty="0">
                <a:solidFill>
                  <a:srgbClr val="FFFFFF"/>
                </a:solidFill>
              </a:rPr>
              <a:t>1</a:t>
            </a:r>
            <a:endParaRPr lang="en-US" sz="3000" dirty="0"/>
          </a:p>
        </p:txBody>
      </p:sp>
      <p:sp>
        <p:nvSpPr>
          <p:cNvPr id="7" name="Text 4"/>
          <p:cNvSpPr/>
          <p:nvPr/>
        </p:nvSpPr>
        <p:spPr>
          <a:xfrm>
            <a:off x="6675120" y="1662545"/>
            <a:ext cx="4156364" cy="2826327"/>
          </a:xfrm>
          <a:prstGeom prst="rect">
            <a:avLst/>
          </a:prstGeom>
          <a:noFill/>
          <a:ln/>
        </p:spPr>
        <p:txBody>
          <a:bodyPr wrap="square" rtlCol="0" anchor="t"/>
          <a:lstStyle/>
          <a:p>
            <a:pPr algn="l" indent="0" marL="0">
              <a:lnSpc>
                <a:spcPts val="2100"/>
              </a:lnSpc>
              <a:buNone/>
            </a:pPr>
            <a:r>
              <a:rPr lang="en-US" sz="1500" dirty="0">
                <a:solidFill>
                  <a:srgbClr val="000000"/>
                </a:solidFill>
              </a:rPr>
              <a:t>При этом альтернативные издержки выбора могут достигать 50% от потенциальной прибыли, что демонстрирует важность грамотного анализа и оценки возможных последствий. В другом случае, правительство страны может направить 1 миллиард долларов на социальные программы или на модернизацию инфраструктуры, влияя на уровень жизни населения и экономический рост.</a:t>
            </a:r>
            <a:endParaRPr lang="en-US" sz="1500" dirty="0"/>
          </a:p>
        </p:txBody>
      </p:sp>
      <p:sp>
        <p:nvSpPr>
          <p:cNvPr id="8" name="Shape 5"/>
          <p:cNvSpPr/>
          <p:nvPr/>
        </p:nvSpPr>
        <p:spPr>
          <a:xfrm>
            <a:off x="6675120" y="1122218"/>
            <a:ext cx="498764" cy="498764"/>
          </a:xfrm>
          <a:prstGeom prst="roundRect">
            <a:avLst>
              <a:gd name="adj" fmla="val 16667"/>
            </a:avLst>
          </a:prstGeom>
          <a:solidFill>
            <a:srgbClr val="C4B6DF"/>
          </a:solidFill>
          <a:ln w="12700">
            <a:solidFill>
              <a:srgbClr val="FFFFFF">
                <a:alpha val="0"/>
              </a:srgbClr>
            </a:solidFill>
            <a:prstDash val="solid"/>
          </a:ln>
        </p:spPr>
      </p:sp>
      <p:sp>
        <p:nvSpPr>
          <p:cNvPr id="9" name="Text 6"/>
          <p:cNvSpPr/>
          <p:nvPr/>
        </p:nvSpPr>
        <p:spPr>
          <a:xfrm>
            <a:off x="6675120" y="1105593"/>
            <a:ext cx="498764" cy="498764"/>
          </a:xfrm>
          <a:prstGeom prst="rect">
            <a:avLst/>
          </a:prstGeom>
          <a:noFill/>
          <a:ln/>
        </p:spPr>
        <p:txBody>
          <a:bodyPr wrap="square" rtlCol="0" anchor="ctr"/>
          <a:lstStyle/>
          <a:p>
            <a:pPr algn="ctr" indent="0" marL="0">
              <a:buNone/>
            </a:pPr>
            <a:r>
              <a:rPr lang="en-US" sz="3000" b="1" dirty="0">
                <a:solidFill>
                  <a:srgbClr val="FFFFFF"/>
                </a:solidFill>
              </a:rPr>
              <a:t>2</a:t>
            </a:r>
            <a:endParaRPr lang="en-US" sz="3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457200" y="523702"/>
            <a:ext cx="4680065" cy="6051665"/>
          </a:xfrm>
          <a:prstGeom prst="rect">
            <a:avLst/>
          </a:prstGeom>
        </p:spPr>
      </p:pic>
      <p:sp>
        <p:nvSpPr>
          <p:cNvPr id="4" name="Text 0"/>
          <p:cNvSpPr/>
          <p:nvPr/>
        </p:nvSpPr>
        <p:spPr>
          <a:xfrm>
            <a:off x="5636029"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Роль информации в выборе</a:t>
            </a:r>
            <a:endParaRPr lang="en-US" sz="2200" dirty="0"/>
          </a:p>
        </p:txBody>
      </p:sp>
      <p:sp>
        <p:nvSpPr>
          <p:cNvPr id="5" name="Text 1"/>
          <p:cNvSpPr/>
          <p:nvPr/>
        </p:nvSpPr>
        <p:spPr>
          <a:xfrm>
            <a:off x="5636029" y="2078182"/>
            <a:ext cx="5818909" cy="1496291"/>
          </a:xfrm>
          <a:prstGeom prst="rect">
            <a:avLst/>
          </a:prstGeom>
          <a:noFill/>
          <a:ln/>
        </p:spPr>
        <p:txBody>
          <a:bodyPr wrap="square" rtlCol="0" anchor="t"/>
          <a:lstStyle/>
          <a:p>
            <a:pPr algn="l" indent="0" marL="0">
              <a:lnSpc>
                <a:spcPts val="2100"/>
              </a:lnSpc>
              <a:buNone/>
            </a:pPr>
            <a:r>
              <a:rPr lang="en-US" sz="1500" dirty="0">
                <a:solidFill>
                  <a:srgbClr val="000000"/>
                </a:solidFill>
              </a:rPr>
              <a:t>Ежедневно потребители сталкиваются с выбором между различными товарами и услугами, и информация играет в этом процессе ключевую роль. Согласно исследованиям, около 70% решений о покупке принимаются на основе доступной информации о продукте, а 30% — под влиянием эмоций.</a:t>
            </a:r>
            <a:endParaRPr lang="en-US" sz="1500" dirty="0"/>
          </a:p>
        </p:txBody>
      </p:sp>
      <p:sp>
        <p:nvSpPr>
          <p:cNvPr id="6" name="Text 2"/>
          <p:cNvSpPr/>
          <p:nvPr/>
        </p:nvSpPr>
        <p:spPr>
          <a:xfrm>
            <a:off x="5636029" y="3740727"/>
            <a:ext cx="5818909" cy="964276"/>
          </a:xfrm>
          <a:prstGeom prst="rect">
            <a:avLst/>
          </a:prstGeom>
          <a:noFill/>
          <a:ln/>
        </p:spPr>
        <p:txBody>
          <a:bodyPr wrap="square" rtlCol="0" anchor="t"/>
          <a:lstStyle/>
          <a:p>
            <a:pPr algn="l" indent="0" marL="0">
              <a:lnSpc>
                <a:spcPts val="2100"/>
              </a:lnSpc>
              <a:buNone/>
            </a:pPr>
            <a:r>
              <a:rPr lang="en-US" sz="1500" dirty="0">
                <a:solidFill>
                  <a:srgbClr val="000000"/>
                </a:solidFill>
              </a:rPr>
              <a:t>Эффективный анализ данных о товарах и услугах позволяет сократить время на принятие решений и минимизировать потенциальные ошибки выбора.</a:t>
            </a:r>
            <a:endParaRPr lang="en-US" sz="15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8624455" y="415636"/>
            <a:ext cx="3308465" cy="6051665"/>
          </a:xfrm>
          <a:prstGeom prst="rect">
            <a:avLst/>
          </a:prstGeom>
        </p:spPr>
      </p:pic>
      <p:sp>
        <p:nvSpPr>
          <p:cNvPr id="4" name="Text 0"/>
          <p:cNvSpPr/>
          <p:nvPr/>
        </p:nvSpPr>
        <p:spPr>
          <a:xfrm>
            <a:off x="315884"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Влияние на потребительский выбор</a:t>
            </a:r>
            <a:endParaRPr lang="en-US" sz="2200" dirty="0"/>
          </a:p>
        </p:txBody>
      </p:sp>
      <p:sp>
        <p:nvSpPr>
          <p:cNvPr id="5" name="Text 1"/>
          <p:cNvSpPr/>
          <p:nvPr/>
        </p:nvSpPr>
        <p:spPr>
          <a:xfrm>
            <a:off x="315884" y="2078182"/>
            <a:ext cx="3906982" cy="1230284"/>
          </a:xfrm>
          <a:prstGeom prst="rect">
            <a:avLst/>
          </a:prstGeom>
          <a:noFill/>
          <a:ln/>
        </p:spPr>
        <p:txBody>
          <a:bodyPr wrap="square" rtlCol="0" anchor="t"/>
          <a:lstStyle/>
          <a:p>
            <a:pPr algn="l" indent="0" marL="0">
              <a:lnSpc>
                <a:spcPts val="2100"/>
              </a:lnSpc>
              <a:buNone/>
            </a:pPr>
            <a:r>
              <a:rPr lang="en-US" sz="1500" dirty="0">
                <a:solidFill>
                  <a:srgbClr val="000000"/>
                </a:solidFill>
              </a:rPr>
              <a:t>Исследования показывают, что 70% потребителей принимают решения о покупке в течение первых 10 секунд взаимодействия с товаром или услугой.</a:t>
            </a:r>
            <a:endParaRPr lang="en-US" sz="1500" dirty="0"/>
          </a:p>
        </p:txBody>
      </p:sp>
      <p:sp>
        <p:nvSpPr>
          <p:cNvPr id="6" name="Text 2"/>
          <p:cNvSpPr/>
          <p:nvPr/>
        </p:nvSpPr>
        <p:spPr>
          <a:xfrm>
            <a:off x="4389120" y="2078182"/>
            <a:ext cx="3906982" cy="2826327"/>
          </a:xfrm>
          <a:prstGeom prst="rect">
            <a:avLst/>
          </a:prstGeom>
          <a:noFill/>
          <a:ln/>
        </p:spPr>
        <p:txBody>
          <a:bodyPr wrap="square" rtlCol="0" anchor="t"/>
          <a:lstStyle/>
          <a:p>
            <a:pPr algn="l" indent="0" marL="0">
              <a:lnSpc>
                <a:spcPts val="2100"/>
              </a:lnSpc>
              <a:buNone/>
            </a:pPr>
            <a:r>
              <a:rPr lang="en-US" sz="1500" dirty="0">
                <a:solidFill>
                  <a:srgbClr val="000000"/>
                </a:solidFill>
              </a:rPr>
              <a:t>При этом в 60% случаев выбор делается на основе цены, в 30% — на основе качества и лишь в 10% — с учётом дополнительных факторов, таких как бренд и репутация. Потребительские предпочтения также изменяются: за последние пять лет доля онлайн-покупок увеличилась на 40%, что свидетельствует о значительном влиянии цифровых технологий на процесс выбора товаров.</a:t>
            </a:r>
            <a:endParaRPr lang="en-US" sz="15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2026-08-21T15:06:29Z</dcterms:created>
  <dcterms:modified xsi:type="dcterms:W3CDTF">2026-08-21T15:06:29Z</dcterms:modified>
</cp:coreProperties>
</file>