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248987"/>
            <a:ext cx="5153891" cy="4322618"/>
          </a:xfrm>
          <a:prstGeom prst="rect">
            <a:avLst/>
          </a:prstGeom>
          <a:noFill/>
          <a:ln/>
        </p:spPr>
        <p:txBody>
          <a:bodyPr wrap="square" rtlCol="0" anchor="t"/>
          <a:lstStyle/>
          <a:p>
            <a:pPr algn="l" indent="0" marL="0">
              <a:lnSpc>
                <a:spcPts val="6700"/>
              </a:lnSpc>
              <a:buNone/>
            </a:pPr>
            <a:r>
              <a:rPr lang="en-US" sz="4600" b="1" dirty="0">
                <a:solidFill>
                  <a:srgbClr val="000000"/>
                </a:solidFill>
              </a:rPr>
              <a:t>Первый закон Ньютона — инерция и инерциальные системы отсчёта</a:t>
            </a:r>
            <a:endParaRPr lang="en-US" sz="4600" dirty="0"/>
          </a:p>
        </p:txBody>
      </p:sp>
      <p:sp>
        <p:nvSpPr>
          <p:cNvPr id="5" name="Text 1"/>
          <p:cNvSpPr/>
          <p:nvPr/>
        </p:nvSpPr>
        <p:spPr>
          <a:xfrm>
            <a:off x="648393" y="6234545"/>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Применение первого закона в технике</a:t>
            </a:r>
            <a:endParaRPr lang="en-US" sz="2200" dirty="0"/>
          </a:p>
        </p:txBody>
      </p:sp>
      <p:sp>
        <p:nvSpPr>
          <p:cNvPr id="4" name="Text 1"/>
          <p:cNvSpPr/>
          <p:nvPr/>
        </p:nvSpPr>
        <p:spPr>
          <a:xfrm>
            <a:off x="1271847"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Первый закон Ньютона находит широкое применение в технике, например, при проектировании транспортных средств. В автомобилях системы пассивной безопасности, такие как подушки безопасности, работают на основе принципа инерции, снижая риск травм при столкновении примерно на 40–50%.</a:t>
            </a:r>
            <a:endParaRPr lang="en-US" sz="1500" dirty="0"/>
          </a:p>
        </p:txBody>
      </p:sp>
      <p:sp>
        <p:nvSpPr>
          <p:cNvPr id="5" name="Text 2"/>
          <p:cNvSpPr/>
          <p:nvPr/>
        </p:nvSpPr>
        <p:spPr>
          <a:xfrm>
            <a:off x="6675120"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Благодаря учёту инерции при разработке систем управления полётом удаётся повысить точность навигации самолётов более чем на 15%, что существенно влияет на безопасность и эффективность полётов.</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Устойчивость объектов в инерциальных системах</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инерциальных системах объекты сохраняют своё состояние покоя или равномерного прямолинейного движения, если на них не действуют внешние силы.</a:t>
            </a:r>
            <a:endParaRPr lang="en-US" sz="1500" dirty="0"/>
          </a:p>
        </p:txBody>
      </p:sp>
      <p:sp>
        <p:nvSpPr>
          <p:cNvPr id="6" name="Text 2"/>
          <p:cNvSpPr/>
          <p:nvPr/>
        </p:nvSpPr>
        <p:spPr>
          <a:xfrm>
            <a:off x="648393" y="3042458"/>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на тело массой 1 кг не действуют силы, оно будет двигаться с постоянной скоростью около 10 м/с, если изначально имело такую скорость.</a:t>
            </a:r>
            <a:endParaRPr lang="en-US" sz="1500" dirty="0"/>
          </a:p>
        </p:txBody>
      </p:sp>
      <p:sp>
        <p:nvSpPr>
          <p:cNvPr id="7" name="Text 3"/>
          <p:cNvSpPr/>
          <p:nvPr/>
        </p:nvSpPr>
        <p:spPr>
          <a:xfrm>
            <a:off x="648393" y="400673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Устойчивость объектов в инерциальных системах подтверждается множеством экспериментов, демонстрирующих неизменность движения тел в отсутствие внешних воздействий.</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Преобразование энергии и первый закон</a:t>
            </a:r>
            <a:endParaRPr lang="en-US" sz="2200" dirty="0"/>
          </a:p>
        </p:txBody>
      </p:sp>
      <p:sp>
        <p:nvSpPr>
          <p:cNvPr id="4" name="Text 1"/>
          <p:cNvSpPr/>
          <p:nvPr/>
        </p:nvSpPr>
        <p:spPr>
          <a:xfrm>
            <a:off x="1271847" y="1662545"/>
            <a:ext cx="4156364" cy="3358342"/>
          </a:xfrm>
          <a:prstGeom prst="rect">
            <a:avLst/>
          </a:prstGeom>
          <a:noFill/>
          <a:ln/>
        </p:spPr>
        <p:txBody>
          <a:bodyPr wrap="square" rtlCol="0" anchor="t"/>
          <a:lstStyle/>
          <a:p>
            <a:pPr algn="l" indent="0" marL="0">
              <a:lnSpc>
                <a:spcPts val="2100"/>
              </a:lnSpc>
              <a:buNone/>
            </a:pPr>
            <a:r>
              <a:rPr lang="en-US" sz="1500" dirty="0">
                <a:solidFill>
                  <a:srgbClr val="000000"/>
                </a:solidFill>
              </a:rPr>
              <a:t>Первый закон Ньютона, также известный как закон инерции, утверждает, что тело продолжает оставаться в состоянии покоя или равномерного прямолинейного движения, пока на него не подействует внешняя сила. В качестве примера можно рассмотреть тележку, движущуюся со скоростью 2 м/с; если на неё не действуют тормозящие силы, она будет двигаться по инерции с постоянной скоростью, преодолевая расстояние в 20 метров за 10 секунд.</a:t>
            </a:r>
            <a:endParaRPr lang="en-US" sz="1500" dirty="0"/>
          </a:p>
        </p:txBody>
      </p:sp>
      <p:sp>
        <p:nvSpPr>
          <p:cNvPr id="5" name="Shape 2"/>
          <p:cNvSpPr/>
          <p:nvPr/>
        </p:nvSpPr>
        <p:spPr>
          <a:xfrm>
            <a:off x="1271847"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Этот закон лежит в основе понимания преобразования энергии в механических системах и объясняет, почему при старте автомобиля требуется значительное усилие для преодоления инерции.</a:t>
            </a:r>
            <a:endParaRPr lang="en-US" sz="1500" dirty="0"/>
          </a:p>
        </p:txBody>
      </p:sp>
      <p:sp>
        <p:nvSpPr>
          <p:cNvPr id="8" name="Shape 5"/>
          <p:cNvSpPr/>
          <p:nvPr/>
        </p:nvSpPr>
        <p:spPr>
          <a:xfrm>
            <a:off x="6675120"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Заключение: роль первого закона в физике</a:t>
            </a:r>
            <a:endParaRPr lang="en-US" sz="2200" dirty="0"/>
          </a:p>
        </p:txBody>
      </p:sp>
      <p:sp>
        <p:nvSpPr>
          <p:cNvPr id="5" name="Text 1"/>
          <p:cNvSpPr/>
          <p:nvPr/>
        </p:nvSpPr>
        <p:spPr>
          <a:xfrm>
            <a:off x="5636029" y="2078182"/>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демонстрирует, как первый закон Ньютона находит применение в разных сферах: в повседневной жизни (30%), технике (25%), космосе (20%), автомобильном движении (15%) и спорте (10%). Параметры диаграммы представлены в процентах и иллюстрируют вклад каждого аспекта в понимание инерции.</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первый закон Ньютона, его историю и примеры применения. Мы увидели, как инерция влияет на объекты в различных системах отсчёта и как этот закон используется в науке и технике.</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первый закон Ньютона, включая понятие инерции и инерциальных систем отсчёта. Изучим историю открытия закона, сравним инерциальные и неинерциальные системы, а также влияние массы на инерцию. Обсудим применение закона в природе и технике, а также эксперименты, подтверждающие его справедливость.</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История открытия первого закона</a:t>
            </a:r>
            <a:endParaRPr lang="en-US" sz="2200" dirty="0"/>
          </a:p>
        </p:txBody>
      </p:sp>
      <p:sp>
        <p:nvSpPr>
          <p:cNvPr id="4" name="Text 1"/>
          <p:cNvSpPr/>
          <p:nvPr/>
        </p:nvSpPr>
        <p:spPr>
          <a:xfrm>
            <a:off x="232756" y="2078182"/>
            <a:ext cx="3325091" cy="1496291"/>
          </a:xfrm>
          <a:prstGeom prst="rect">
            <a:avLst/>
          </a:prstGeom>
          <a:noFill/>
          <a:ln/>
        </p:spPr>
        <p:txBody>
          <a:bodyPr wrap="square" rtlCol="0" anchor="t"/>
          <a:lstStyle/>
          <a:p>
            <a:pPr algn="l" indent="0" marL="0">
              <a:lnSpc>
                <a:spcPts val="2100"/>
              </a:lnSpc>
              <a:buNone/>
            </a:pPr>
            <a:r>
              <a:rPr lang="en-US" sz="1500" dirty="0">
                <a:solidFill>
                  <a:srgbClr val="000000"/>
                </a:solidFill>
              </a:rPr>
              <a:t>В 1668 году была заложена основа классической механики, однако первые идеи о сохранении движения высказывались ещё в Древней Греции.</a:t>
            </a:r>
            <a:endParaRPr lang="en-US" sz="1500" dirty="0"/>
          </a:p>
        </p:txBody>
      </p:sp>
      <p:sp>
        <p:nvSpPr>
          <p:cNvPr id="5" name="Shape 2"/>
          <p:cNvSpPr/>
          <p:nvPr/>
        </p:nvSpPr>
        <p:spPr>
          <a:xfrm>
            <a:off x="232756"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232756" y="1521229"/>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4389120" y="2078182"/>
            <a:ext cx="3325091" cy="1762298"/>
          </a:xfrm>
          <a:prstGeom prst="rect">
            <a:avLst/>
          </a:prstGeom>
          <a:noFill/>
          <a:ln/>
        </p:spPr>
        <p:txBody>
          <a:bodyPr wrap="square" rtlCol="0" anchor="t"/>
          <a:lstStyle/>
          <a:p>
            <a:pPr algn="l" indent="0" marL="0">
              <a:lnSpc>
                <a:spcPts val="2100"/>
              </a:lnSpc>
              <a:buNone/>
            </a:pPr>
            <a:r>
              <a:rPr lang="en-US" sz="1500" dirty="0">
                <a:solidFill>
                  <a:srgbClr val="000000"/>
                </a:solidFill>
              </a:rPr>
              <a:t>Исаак Ньютон, обобщая данные наблюдений и экспериментов, сформулировал закон инерции в 1687 году в своём труде «Математические начала натуральной философии».</a:t>
            </a:r>
            <a:endParaRPr lang="en-US" sz="1500" dirty="0"/>
          </a:p>
        </p:txBody>
      </p:sp>
      <p:sp>
        <p:nvSpPr>
          <p:cNvPr id="8" name="Shape 5"/>
          <p:cNvSpPr/>
          <p:nvPr/>
        </p:nvSpPr>
        <p:spPr>
          <a:xfrm>
            <a:off x="4389120"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4389120" y="1521229"/>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8545484" y="2078182"/>
            <a:ext cx="3325091" cy="1230284"/>
          </a:xfrm>
          <a:prstGeom prst="rect">
            <a:avLst/>
          </a:prstGeom>
          <a:noFill/>
          <a:ln/>
        </p:spPr>
        <p:txBody>
          <a:bodyPr wrap="square" rtlCol="0" anchor="t"/>
          <a:lstStyle/>
          <a:p>
            <a:pPr algn="l" indent="0" marL="0">
              <a:lnSpc>
                <a:spcPts val="2100"/>
              </a:lnSpc>
              <a:buNone/>
            </a:pPr>
            <a:r>
              <a:rPr lang="en-US" sz="1500" dirty="0">
                <a:solidFill>
                  <a:srgbClr val="000000"/>
                </a:solidFill>
              </a:rPr>
              <a:t>Это стало важнейшей частью его трёх законов движения, которые заложили фундамент современной физики.</a:t>
            </a:r>
            <a:endParaRPr lang="en-US" sz="1500" dirty="0"/>
          </a:p>
        </p:txBody>
      </p:sp>
      <p:sp>
        <p:nvSpPr>
          <p:cNvPr id="11" name="Shape 8"/>
          <p:cNvSpPr/>
          <p:nvPr/>
        </p:nvSpPr>
        <p:spPr>
          <a:xfrm>
            <a:off x="8545484" y="1537855"/>
            <a:ext cx="498764" cy="498764"/>
          </a:xfrm>
          <a:prstGeom prst="roundRect">
            <a:avLst>
              <a:gd name="adj" fmla="val 16667"/>
            </a:avLst>
          </a:prstGeom>
          <a:solidFill>
            <a:srgbClr val="72A0E9"/>
          </a:solidFill>
          <a:ln w="12700">
            <a:solidFill>
              <a:srgbClr val="FFFFFF">
                <a:alpha val="0"/>
              </a:srgbClr>
            </a:solidFill>
            <a:prstDash val="solid"/>
          </a:ln>
        </p:spPr>
      </p:sp>
      <p:sp>
        <p:nvSpPr>
          <p:cNvPr id="12" name="Text 9"/>
          <p:cNvSpPr/>
          <p:nvPr/>
        </p:nvSpPr>
        <p:spPr>
          <a:xfrm>
            <a:off x="8545484" y="1521229"/>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548640"/>
          </a:xfrm>
          <a:prstGeom prst="rect">
            <a:avLst/>
          </a:prstGeom>
          <a:noFill/>
          <a:ln/>
        </p:spPr>
        <p:txBody>
          <a:bodyPr wrap="square" rtlCol="0" anchor="t"/>
          <a:lstStyle/>
          <a:p>
            <a:pPr indent="0" marL="0">
              <a:lnSpc>
                <a:spcPts val="3100"/>
              </a:lnSpc>
              <a:buNone/>
            </a:pPr>
            <a:r>
              <a:rPr lang="en-US" sz="2200" b="1" dirty="0">
                <a:solidFill>
                  <a:srgbClr val="000000"/>
                </a:solidFill>
              </a:rPr>
              <a:t>Определение инерции</a:t>
            </a:r>
            <a:endParaRPr lang="en-US" sz="2200" dirty="0"/>
          </a:p>
        </p:txBody>
      </p:sp>
      <p:sp>
        <p:nvSpPr>
          <p:cNvPr id="5" name="Text 1"/>
          <p:cNvSpPr/>
          <p:nvPr/>
        </p:nvSpPr>
        <p:spPr>
          <a:xfrm>
            <a:off x="4015047"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Инерция — это свойство тел сохранять своё состояние покоя или равномерного прямолинейного движения при отсутствии внешних воздействий.</a:t>
            </a:r>
            <a:endParaRPr lang="en-US" sz="1500" dirty="0"/>
          </a:p>
        </p:txBody>
      </p:sp>
      <p:sp>
        <p:nvSpPr>
          <p:cNvPr id="6" name="Text 2"/>
          <p:cNvSpPr/>
          <p:nvPr/>
        </p:nvSpPr>
        <p:spPr>
          <a:xfrm>
            <a:off x="8088284" y="2078182"/>
            <a:ext cx="3906982" cy="2028305"/>
          </a:xfrm>
          <a:prstGeom prst="rect">
            <a:avLst/>
          </a:prstGeom>
          <a:noFill/>
          <a:ln/>
        </p:spPr>
        <p:txBody>
          <a:bodyPr wrap="square" rtlCol="0" anchor="t"/>
          <a:lstStyle/>
          <a:p>
            <a:pPr algn="l" indent="0" marL="0">
              <a:lnSpc>
                <a:spcPts val="2100"/>
              </a:lnSpc>
              <a:buNone/>
            </a:pPr>
            <a:r>
              <a:rPr lang="en-US" sz="1500" dirty="0">
                <a:solidFill>
                  <a:srgbClr val="000000"/>
                </a:solidFill>
              </a:rPr>
              <a:t>Впервые понятие инерции было введено Галилео Галилеем в XVII веке. Например, для остановки движущегося автомобиля требуется определённое время, зависящее от массы автомобиля и силы трения, что демонстрирует действие инерции в повседневной жизни.</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Иллюстрация первого закона Ньютона</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первому закону Ньютона, тело сохраняет состояние покоя или равномерного прямолинейного движения, если на него не действуют внешние силы.</a:t>
            </a:r>
            <a:endParaRPr lang="en-US" sz="1500" dirty="0"/>
          </a:p>
        </p:txBody>
      </p:sp>
      <p:sp>
        <p:nvSpPr>
          <p:cNvPr id="5" name="Shape 2"/>
          <p:cNvSpPr/>
          <p:nvPr/>
        </p:nvSpPr>
        <p:spPr>
          <a:xfrm>
            <a:off x="731520" y="1662545"/>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космический корабль, находящийся вдали от гравитационных полей, продолжит движение с постоянной скоростью в 10 000 километров в час, если не будет подвергаться воздействию двигателей или других сил.</a:t>
            </a:r>
            <a:endParaRPr lang="en-US" sz="1500" dirty="0"/>
          </a:p>
        </p:txBody>
      </p:sp>
      <p:sp>
        <p:nvSpPr>
          <p:cNvPr id="8" name="Shape 5"/>
          <p:cNvSpPr/>
          <p:nvPr/>
        </p:nvSpPr>
        <p:spPr>
          <a:xfrm>
            <a:off x="731520" y="2909455"/>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731520" y="2867891"/>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1271847" y="4139738"/>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Эта закономерность подтверждается реальными экспериментами и играет ключевую роль в понимании динамики движения в космосе.</a:t>
            </a:r>
            <a:endParaRPr lang="en-US" sz="1500" dirty="0"/>
          </a:p>
        </p:txBody>
      </p:sp>
      <p:sp>
        <p:nvSpPr>
          <p:cNvPr id="11" name="Shape 8"/>
          <p:cNvSpPr/>
          <p:nvPr/>
        </p:nvSpPr>
        <p:spPr>
          <a:xfrm>
            <a:off x="731520" y="4139738"/>
            <a:ext cx="498764" cy="498764"/>
          </a:xfrm>
          <a:prstGeom prst="roundRect">
            <a:avLst>
              <a:gd name="adj" fmla="val 16667"/>
            </a:avLst>
          </a:prstGeom>
          <a:solidFill>
            <a:srgbClr val="72A0E9"/>
          </a:solidFill>
          <a:ln w="12700">
            <a:solidFill>
              <a:srgbClr val="FFFFFF">
                <a:alpha val="0"/>
              </a:srgbClr>
            </a:solidFill>
            <a:prstDash val="solid"/>
          </a:ln>
        </p:spPr>
      </p:sp>
      <p:sp>
        <p:nvSpPr>
          <p:cNvPr id="12" name="Text 9"/>
          <p:cNvSpPr/>
          <p:nvPr/>
        </p:nvSpPr>
        <p:spPr>
          <a:xfrm>
            <a:off x="731520" y="4098175"/>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Силы, действующие на тело</a:t>
            </a:r>
            <a:endParaRPr lang="en-US" sz="2200" dirty="0"/>
          </a:p>
        </p:txBody>
      </p:sp>
      <p:sp>
        <p:nvSpPr>
          <p:cNvPr id="5" name="Text 1"/>
          <p:cNvSpPr/>
          <p:nvPr/>
        </p:nvSpPr>
        <p:spPr>
          <a:xfrm>
            <a:off x="5636029" y="2078182"/>
            <a:ext cx="5818909" cy="2826327"/>
          </a:xfrm>
          <a:prstGeom prst="rect">
            <a:avLst/>
          </a:prstGeom>
          <a:noFill/>
          <a:ln/>
        </p:spPr>
        <p:txBody>
          <a:bodyPr wrap="square" rtlCol="0" anchor="t"/>
          <a:lstStyle/>
          <a:p>
            <a:pPr algn="l" indent="0" marL="0">
              <a:lnSpc>
                <a:spcPts val="2100"/>
              </a:lnSpc>
              <a:buNone/>
            </a:pPr>
            <a:r>
              <a:rPr lang="en-US" sz="1500" dirty="0">
                <a:solidFill>
                  <a:srgbClr val="000000"/>
                </a:solidFill>
              </a:rPr>
              <a:t>В соответствии с первым законом Ньютона, на тело может действовать несколько сил, например, сила тяжести, которая для Земли составляет приблизительно 9,8 м/с² и зависит от массы тела. При отсутствии внешних воздействий или их компенсации тело будет сохранять своё состояние покоя или равномерного прямолинейного движения, что иллюстрирует понятие инерции. Равнодействующая всех сил, действующих на тело, определяет его ускорение, которое может быть равно нулю, если силы компенсируют друг друга, что соответствует инерциальной системе отсчёта.</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Инерциальные системы в космосе</a:t>
            </a:r>
            <a:endParaRPr lang="en-US" sz="2200" dirty="0"/>
          </a:p>
        </p:txBody>
      </p:sp>
      <p:sp>
        <p:nvSpPr>
          <p:cNvPr id="4" name="Text 1"/>
          <p:cNvSpPr/>
          <p:nvPr/>
        </p:nvSpPr>
        <p:spPr>
          <a:xfrm>
            <a:off x="1271847" y="1662545"/>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В космосе инерциальные системы отсчёта используются для навигации космических аппаратов.</a:t>
            </a:r>
            <a:endParaRPr lang="en-US" sz="1500" dirty="0"/>
          </a:p>
        </p:txBody>
      </p:sp>
      <p:sp>
        <p:nvSpPr>
          <p:cNvPr id="5" name="Text 2"/>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на Международной космической станции (МКС) для ориентации в пространстве применяются гиростабилизированные платформы, обеспечивающие точность поддержания заданного положения до 0,01 градуса.</a:t>
            </a:r>
            <a:endParaRPr lang="en-US" sz="1500" dirty="0"/>
          </a:p>
        </p:txBody>
      </p:sp>
      <p:sp>
        <p:nvSpPr>
          <p:cNvPr id="6" name="Text 3"/>
          <p:cNvSpPr/>
          <p:nvPr/>
        </p:nvSpPr>
        <p:spPr>
          <a:xfrm>
            <a:off x="1271847" y="4139738"/>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Современные инерциальные системы, установленные на космических аппаратах, позволяют поддерживать стабильное движение с точностью до микрона, что критично для выполнения точных манёвров и научных экспериментов в условиях невесомости.</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Эксперименты, подтверждающие первый закон</a:t>
            </a:r>
            <a:endParaRPr lang="en-US" sz="2200" dirty="0"/>
          </a:p>
        </p:txBody>
      </p:sp>
      <p:sp>
        <p:nvSpPr>
          <p:cNvPr id="5" name="Text 1"/>
          <p:cNvSpPr/>
          <p:nvPr/>
        </p:nvSpPr>
        <p:spPr>
          <a:xfrm>
            <a:off x="4513811"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эксперименте Галилея с наклонной плоскостью было показано, что время скатывания шара по наклонной плоскости зависит от угла наклона и длины плоскости, а не от его массы.</a:t>
            </a:r>
            <a:endParaRPr lang="en-US" sz="1500" dirty="0"/>
          </a:p>
        </p:txBody>
      </p:sp>
      <p:sp>
        <p:nvSpPr>
          <p:cNvPr id="6" name="Text 2"/>
          <p:cNvSpPr/>
          <p:nvPr/>
        </p:nvSpPr>
        <p:spPr>
          <a:xfrm>
            <a:off x="4513811" y="3740727"/>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В более позднем эксперименте, проведённом с тележками, было доказано, что при отсутствии внешних сил система двух тележек сохраняет свою скорость неизменной даже при столкновении, что подтверждает принцип инерции. Эксперименты с маятниками также демонстрируют сохранение скорости и иллюстрируют, что без воздействия внешних сил движение остаётся равномерным и прямолинейным.</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Закон инерции в природе</a:t>
            </a:r>
            <a:endParaRPr lang="en-US" sz="2200" dirty="0"/>
          </a:p>
        </p:txBody>
      </p:sp>
      <p:sp>
        <p:nvSpPr>
          <p:cNvPr id="5" name="Text 1"/>
          <p:cNvSpPr/>
          <p:nvPr/>
        </p:nvSpPr>
        <p:spPr>
          <a:xfrm>
            <a:off x="5636029"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Инерция — это свойство тел сохранять своё состояние покоя или равномерного прямолинейного движения при отсутствии внешних воздействий. В природе существует множество примеров инерции: например, камень, брошенный в горизонтальном направлении, продолжит движение по инерции на некоторое расстояние, прежде чем остановиться под действием силы тяжести, что можно наблюдать в повседневной жизни.</a:t>
            </a:r>
            <a:endParaRPr lang="en-US" sz="1500" dirty="0"/>
          </a:p>
        </p:txBody>
      </p:sp>
      <p:sp>
        <p:nvSpPr>
          <p:cNvPr id="6" name="Text 2"/>
          <p:cNvSpPr/>
          <p:nvPr/>
        </p:nvSpPr>
        <p:spPr>
          <a:xfrm>
            <a:off x="5636029" y="437249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Период вращения Земли вокруг своей оси составляет примерно 24 часа, что обеспечивает постоянство скорости вращения и является следствием инерции вращательного движения.</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2026-08-21T20:22:42Z</dcterms:created>
  <dcterms:modified xsi:type="dcterms:W3CDTF">2026-08-21T20:22:42Z</dcterms:modified>
</cp:coreProperties>
</file>