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notesMasterIdLst>
    <p:notesMasterId r:id="rId16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notesMaster" Target="notesMasters/notesMaster1.xml"/><Relationship Id="rId17" Type="http://schemas.openxmlformats.org/officeDocument/2006/relationships/presProps" Target="presProps.xml"/><Relationship Id="rId18" Type="http://schemas.openxmlformats.org/officeDocument/2006/relationships/viewProps" Target="viewProps.xml"/><Relationship Id="rId19" Type="http://schemas.openxmlformats.org/officeDocument/2006/relationships/theme" Target="theme/theme1.xml"/><Relationship Id="rId2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image" Target="../media/image-1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1-1.png"/><Relationship Id="rId2" Type="http://schemas.openxmlformats.org/officeDocument/2006/relationships/image" Target="../media/image-11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3-1.png"/><Relationship Id="rId2" Type="http://schemas.openxmlformats.org/officeDocument/2006/relationships/image" Target="../media/image-13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4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image" Target="../media/image-4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png"/><Relationship Id="rId2" Type="http://schemas.openxmlformats.org/officeDocument/2006/relationships/image" Target="../media/image-6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png"/><Relationship Id="rId2" Type="http://schemas.openxmlformats.org/officeDocument/2006/relationships/image" Target="../media/image-8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648393" y="1248987"/>
            <a:ext cx="5153891" cy="34913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6700"/>
              </a:lnSpc>
              <a:buNone/>
            </a:pPr>
            <a:r>
              <a:rPr lang="en-US" sz="3500" b="1" dirty="0">
                <a:solidFill>
                  <a:srgbClr val="000000"/>
                </a:solidFill>
              </a:rPr>
              <a:t>PEST-анализ: Макросреда бизнеса (политика, экономика, социум, технологии)</a:t>
            </a:r>
            <a:endParaRPr lang="en-US" sz="3500" dirty="0"/>
          </a:p>
        </p:txBody>
      </p:sp>
      <p:sp>
        <p:nvSpPr>
          <p:cNvPr id="5" name="Text 1"/>
          <p:cNvSpPr/>
          <p:nvPr/>
        </p:nvSpPr>
        <p:spPr>
          <a:xfrm>
            <a:off x="648393" y="6234545"/>
            <a:ext cx="5403273" cy="43226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Автор презентации: Presentacium.ru</a:t>
            </a:r>
            <a:endParaRPr lang="en-US" sz="15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65265" y="417715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Риски политической среды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064029" y="1995055"/>
            <a:ext cx="10058400" cy="69826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Согласно данным международных исследований, политическая нестабильность в 40 странах мира за последние пять лет возросла на 35%, что создает дополнительные риски для бизнеса.</a:t>
            </a:r>
            <a:endParaRPr lang="en-US" sz="1500" dirty="0"/>
          </a:p>
        </p:txBody>
      </p:sp>
      <p:sp>
        <p:nvSpPr>
          <p:cNvPr id="5" name="Text 2"/>
          <p:cNvSpPr/>
          <p:nvPr/>
        </p:nvSpPr>
        <p:spPr>
          <a:xfrm>
            <a:off x="1064029" y="4156364"/>
            <a:ext cx="4655127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частности, в 2022 году число государственных переворотов увеличилось на 20% по сравнению с предыдущим годом.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6882938" y="4156364"/>
            <a:ext cx="4655127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Эти факторы могут привести к изменению законодательства, регулирующего деятельность компаний, что, в свою очередь, может снизить прогнозируемость доходов на 15–20%.</a:t>
            </a:r>
            <a:endParaRPr lang="en-US" sz="15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82891" y="415636"/>
            <a:ext cx="3308465" cy="6026727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648393" y="1082733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Экономическая нестабильность и меры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648393" y="2078182"/>
            <a:ext cx="5818909" cy="69826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2022 году индекс потребительских цен в России составил 111,1%, что свидетельствует о значительном росте инфляции.</a:t>
            </a:r>
            <a:endParaRPr lang="en-US" sz="1500" dirty="0"/>
          </a:p>
        </p:txBody>
      </p:sp>
      <p:sp>
        <p:nvSpPr>
          <p:cNvPr id="6" name="Text 2"/>
          <p:cNvSpPr/>
          <p:nvPr/>
        </p:nvSpPr>
        <p:spPr>
          <a:xfrm>
            <a:off x="648393" y="2909455"/>
            <a:ext cx="5818909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Это создаёт предпосылки для снижения покупательной способности населения и может привести к уменьшению объёма потребительского спроса на 5–10%.</a:t>
            </a:r>
            <a:endParaRPr lang="en-US" sz="1500" dirty="0"/>
          </a:p>
        </p:txBody>
      </p:sp>
      <p:sp>
        <p:nvSpPr>
          <p:cNvPr id="7" name="Text 3"/>
          <p:cNvSpPr/>
          <p:nvPr/>
        </p:nvSpPr>
        <p:spPr>
          <a:xfrm>
            <a:off x="648393" y="3873731"/>
            <a:ext cx="5818909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ответ на экономическую нестабильность правительство РФ ввело налоговые льготы для малого и среднего бизнеса, а также меры по поддержке занятости, включая субсидии для предприятий, сохраняющих рабочие места.</a:t>
            </a:r>
            <a:endParaRPr lang="en-US" sz="15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65265" y="417715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Социальные тренды и поведение потребителей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064029" y="1995055"/>
            <a:ext cx="10058400" cy="69826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последние годы наблюдается устойчивый рост числа пользователей социальных сетей, превысивший 4,5 миллиарда человек по всему миру.</a:t>
            </a:r>
            <a:endParaRPr lang="en-US" sz="1500" dirty="0"/>
          </a:p>
        </p:txBody>
      </p:sp>
      <p:sp>
        <p:nvSpPr>
          <p:cNvPr id="5" name="Shape 2"/>
          <p:cNvSpPr/>
          <p:nvPr/>
        </p:nvSpPr>
        <p:spPr>
          <a:xfrm>
            <a:off x="523702" y="1995055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7CA7F6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523702" y="1953491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FFFFFF"/>
                </a:solidFill>
              </a:rPr>
              <a:t>1</a:t>
            </a:r>
            <a:endParaRPr lang="en-US" sz="3000" dirty="0"/>
          </a:p>
        </p:txBody>
      </p:sp>
      <p:sp>
        <p:nvSpPr>
          <p:cNvPr id="7" name="Text 4"/>
          <p:cNvSpPr/>
          <p:nvPr/>
        </p:nvSpPr>
        <p:spPr>
          <a:xfrm>
            <a:off x="1064029" y="4156364"/>
            <a:ext cx="4655127" cy="1496291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Потребители все больше ориентируются на экологически чистые продукты, что подтверждается увеличением спроса на органические товары на 25% в сегменте продуктов питания.</a:t>
            </a:r>
            <a:endParaRPr lang="en-US" sz="1500" dirty="0"/>
          </a:p>
        </p:txBody>
      </p:sp>
      <p:sp>
        <p:nvSpPr>
          <p:cNvPr id="8" name="Shape 5"/>
          <p:cNvSpPr/>
          <p:nvPr/>
        </p:nvSpPr>
        <p:spPr>
          <a:xfrm>
            <a:off x="523702" y="4156364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7CA7F6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523702" y="4114800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FFFFFF"/>
                </a:solidFill>
              </a:rPr>
              <a:t>2</a:t>
            </a:r>
            <a:endParaRPr lang="en-US" sz="3000" dirty="0"/>
          </a:p>
        </p:txBody>
      </p:sp>
      <p:sp>
        <p:nvSpPr>
          <p:cNvPr id="10" name="Text 7"/>
          <p:cNvSpPr/>
          <p:nvPr/>
        </p:nvSpPr>
        <p:spPr>
          <a:xfrm>
            <a:off x="6882938" y="4156364"/>
            <a:ext cx="4655127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Кроме того, молодежь активно поддерживает культуру осознанного потребления, что способствует росту интереса к товарам с уникальным происхождением и историей бренда.</a:t>
            </a:r>
            <a:endParaRPr lang="en-US" sz="1500" dirty="0"/>
          </a:p>
        </p:txBody>
      </p:sp>
      <p:sp>
        <p:nvSpPr>
          <p:cNvPr id="11" name="Shape 8"/>
          <p:cNvSpPr/>
          <p:nvPr/>
        </p:nvSpPr>
        <p:spPr>
          <a:xfrm>
            <a:off x="6342611" y="4156364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7CA7F6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6342611" y="4114800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FFFFFF"/>
                </a:solidFill>
              </a:rPr>
              <a:t>3</a:t>
            </a:r>
            <a:endParaRPr lang="en-US" sz="30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523702"/>
            <a:ext cx="46800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5636029" y="1082733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Технологические вызовы и возможности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5636029" y="2078182"/>
            <a:ext cx="5818909" cy="69826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Количество компаний, внедряющих инновационные технологии, растёт ежегодно.</a:t>
            </a:r>
            <a:endParaRPr lang="en-US" sz="1500" dirty="0"/>
          </a:p>
        </p:txBody>
      </p:sp>
      <p:sp>
        <p:nvSpPr>
          <p:cNvPr id="6" name="Text 2"/>
          <p:cNvSpPr/>
          <p:nvPr/>
        </p:nvSpPr>
        <p:spPr>
          <a:xfrm>
            <a:off x="5636029" y="3740727"/>
            <a:ext cx="5818909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С 1500 млн в 2018 году оно увеличилось до 2300 млн в 2025 году, что свидетельствует о растущем интересе бизнеса к технологиям.</a:t>
            </a:r>
            <a:endParaRPr lang="en-US" sz="15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064029" y="2080260"/>
            <a:ext cx="10141527" cy="7481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4700"/>
              </a:lnSpc>
              <a:buNone/>
            </a:pPr>
            <a:r>
              <a:rPr lang="en-US" sz="3200" b="1" dirty="0">
                <a:solidFill>
                  <a:srgbClr val="000000"/>
                </a:solidFill>
              </a:rPr>
              <a:t>Спасибо за внимание!</a:t>
            </a:r>
            <a:endParaRPr lang="en-US" sz="3200" dirty="0"/>
          </a:p>
        </p:txBody>
      </p:sp>
      <p:sp>
        <p:nvSpPr>
          <p:cNvPr id="4" name="Text 1"/>
          <p:cNvSpPr/>
          <p:nvPr/>
        </p:nvSpPr>
        <p:spPr>
          <a:xfrm>
            <a:off x="1064029" y="3325091"/>
            <a:ext cx="9975273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Спасибо за внимание. В этой презентации мы рассмотрели ключевые макроэкономические и социальные факторы, влияющие на бизнес, а также технологические тренды и инновации. Мы обсудили стратегии адаптации к изменениям и обозначили риски, с которыми могут столкнуться компании в различных сферах. Надеемся, что эта информация будет полезна для разработки эффективных бизнес-стратегий.</a:t>
            </a:r>
            <a:endParaRPr lang="en-US" sz="15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2768138" y="1248987"/>
            <a:ext cx="6816436" cy="7730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lnSpc>
                <a:spcPts val="4900"/>
              </a:lnSpc>
              <a:buNone/>
            </a:pPr>
            <a:r>
              <a:rPr lang="en-US" sz="3400" b="1" dirty="0">
                <a:solidFill>
                  <a:srgbClr val="000000"/>
                </a:solidFill>
              </a:rPr>
              <a:t>Введение</a:t>
            </a:r>
            <a:endParaRPr lang="en-US" sz="3400" dirty="0"/>
          </a:p>
        </p:txBody>
      </p:sp>
      <p:sp>
        <p:nvSpPr>
          <p:cNvPr id="4" name="Text 1"/>
          <p:cNvSpPr/>
          <p:nvPr/>
        </p:nvSpPr>
        <p:spPr>
          <a:xfrm>
            <a:off x="2768138" y="2327564"/>
            <a:ext cx="6650182" cy="1496291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презентации мы рассмотрим ключевые внешние факторы, влияющие на бизнес: политические, экономические, социальные и технологические. Проанализируем, как эти макрофакторы взаимодействуют и влияют на рынок. Обсудим стратегии адаптации к изменениям и возможности, которые они предоставляют.</a:t>
            </a:r>
            <a:endParaRPr lang="en-US" sz="15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232756" y="833351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Политическая среда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232756" y="2078182"/>
            <a:ext cx="3325091" cy="202830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последние пять лет наблюдается рост политического влияния международных блоков, таких как BRICS и ШОС, с более чем 50 совместными проектами и инициативами, что создаёт новые возможности для бизнеса.</a:t>
            </a:r>
            <a:endParaRPr lang="en-US" sz="1500" dirty="0"/>
          </a:p>
        </p:txBody>
      </p:sp>
      <p:sp>
        <p:nvSpPr>
          <p:cNvPr id="5" name="Text 2"/>
          <p:cNvSpPr/>
          <p:nvPr/>
        </p:nvSpPr>
        <p:spPr>
          <a:xfrm>
            <a:off x="4389120" y="2078182"/>
            <a:ext cx="3325091" cy="2294313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По данным социологических исследований, уровень доверия населения к политическим институтам в ряде стран колеблется в пределах 30–60%, что влияет на стабильность делового климата и инвестиционные решения.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8545484" y="2078182"/>
            <a:ext cx="3325091" cy="2294313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Законодательная база в сфере экологии и устойчивого развития ужесточается: в 2023 году более 70 стран приняли значимые экологические инициативы, что оказывает значительное влияние на бизнес-процессы в различных отраслях.</a:t>
            </a:r>
            <a:endParaRPr lang="en-US" sz="15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95160" y="523702"/>
            <a:ext cx="46800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648393" y="1082733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Экономические факторы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648393" y="2078182"/>
            <a:ext cx="5818909" cy="176229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текущем году мировая экономика продолжает демонстрировать рост на уровне 3,5%, что свидетельствует о восстановлении после пандемийного периода. Уровень инфляции в развитых странах колеблется в пределах 2–4%, оказывая значительное влияние на потребительские расходы и инвестиционные стратегии компаний.</a:t>
            </a:r>
            <a:endParaRPr lang="en-US" sz="1500" dirty="0"/>
          </a:p>
        </p:txBody>
      </p:sp>
      <p:sp>
        <p:nvSpPr>
          <p:cNvPr id="6" name="Text 2"/>
          <p:cNvSpPr/>
          <p:nvPr/>
        </p:nvSpPr>
        <p:spPr>
          <a:xfrm>
            <a:off x="648393" y="3840480"/>
            <a:ext cx="5818909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Ожидается, что процентные ставки в ведущих экономиках мира останутся стабильными в ближайшие два года, что создает благоприятные условия для кредитования и долгосрочного планирования бизнеса.</a:t>
            </a:r>
            <a:endParaRPr lang="en-US" sz="15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65265" y="417715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Технологические тренды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064029" y="1995055"/>
            <a:ext cx="10058400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Искусственный интеллект и машинное обучение в 2023 году показали значительный рост: по данным исследования MarketsandMarkets, объём мирового рынка ИИ составит 1,81 триллиона долларов к 2025 году, что на 34% больше, чем в 2022 году.</a:t>
            </a:r>
            <a:endParaRPr lang="en-US" sz="1500" dirty="0"/>
          </a:p>
        </p:txBody>
      </p:sp>
      <p:sp>
        <p:nvSpPr>
          <p:cNvPr id="5" name="Shape 2"/>
          <p:cNvSpPr/>
          <p:nvPr/>
        </p:nvSpPr>
        <p:spPr>
          <a:xfrm>
            <a:off x="523702" y="1995055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7CA7F6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523702" y="1953491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FFFFFF"/>
                </a:solidFill>
              </a:rPr>
              <a:t>1</a:t>
            </a:r>
            <a:endParaRPr lang="en-US" sz="3000" dirty="0"/>
          </a:p>
        </p:txBody>
      </p:sp>
      <p:sp>
        <p:nvSpPr>
          <p:cNvPr id="7" name="Text 4"/>
          <p:cNvSpPr/>
          <p:nvPr/>
        </p:nvSpPr>
        <p:spPr>
          <a:xfrm>
            <a:off x="1064029" y="4156364"/>
            <a:ext cx="4655127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Ускоренное внедрение технологий блокчейн в бизнес-процессы обеспечивает снижение транзакционных издержек на 20% в ряде отраслей.</a:t>
            </a:r>
            <a:endParaRPr lang="en-US" sz="1500" dirty="0"/>
          </a:p>
        </p:txBody>
      </p:sp>
      <p:sp>
        <p:nvSpPr>
          <p:cNvPr id="8" name="Shape 5"/>
          <p:cNvSpPr/>
          <p:nvPr/>
        </p:nvSpPr>
        <p:spPr>
          <a:xfrm>
            <a:off x="523702" y="4156364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7CA7F6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523702" y="4114800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FFFFFF"/>
                </a:solidFill>
              </a:rPr>
              <a:t>2</a:t>
            </a:r>
            <a:endParaRPr lang="en-US" sz="3000" dirty="0"/>
          </a:p>
        </p:txBody>
      </p:sp>
      <p:sp>
        <p:nvSpPr>
          <p:cNvPr id="10" name="Text 7"/>
          <p:cNvSpPr/>
          <p:nvPr/>
        </p:nvSpPr>
        <p:spPr>
          <a:xfrm>
            <a:off x="6882938" y="4156364"/>
            <a:ext cx="4655127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Растущая популярность облачных вычислений подтверждается увеличением числа компаний, использующих облачные сервисы, на 50% за последние пять лет.</a:t>
            </a:r>
            <a:endParaRPr lang="en-US" sz="1500" dirty="0"/>
          </a:p>
        </p:txBody>
      </p:sp>
      <p:sp>
        <p:nvSpPr>
          <p:cNvPr id="11" name="Shape 8"/>
          <p:cNvSpPr/>
          <p:nvPr/>
        </p:nvSpPr>
        <p:spPr>
          <a:xfrm>
            <a:off x="6342611" y="4156364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7CA7F6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6342611" y="4114800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FFFFFF"/>
                </a:solidFill>
              </a:rPr>
              <a:t>3</a:t>
            </a:r>
            <a:endParaRPr lang="en-US" sz="30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8764" y="415636"/>
            <a:ext cx="33084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4513811" y="1082733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Влияние политических изменений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4513811" y="2078182"/>
            <a:ext cx="5818909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результате политических изменений могут наблюдаться значительные колебания в рейтинге делового климата страны, например, снижение индекса доверия инвесторов на 25% за последние три года.</a:t>
            </a:r>
            <a:endParaRPr lang="en-US" sz="1500" dirty="0"/>
          </a:p>
        </p:txBody>
      </p:sp>
      <p:sp>
        <p:nvSpPr>
          <p:cNvPr id="6" name="Text 2"/>
          <p:cNvSpPr/>
          <p:nvPr/>
        </p:nvSpPr>
        <p:spPr>
          <a:xfrm>
            <a:off x="4513811" y="3740727"/>
            <a:ext cx="5818909" cy="202830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Это может привести к сокращению иностранных инвестиций на 30%, что в свою очередь негативно скажется на объёме экспорта, который уменьшится на 12% в сравнении с предыдущим периодом. Ухудшение геополитической ситуации и нестабильность политических решений увеличивают риски для бизнеса и снижают его инвестиционную привлекательность.</a:t>
            </a:r>
            <a:endParaRPr lang="en-US" sz="15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73084" y="750224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Экономические тенденции и бизнес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271847" y="2078182"/>
            <a:ext cx="9975273" cy="69826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2022 году темпы роста мировой экономики снизились до 3%, что на 1,8% меньше по сравнению с предыдущим годом.</a:t>
            </a:r>
            <a:endParaRPr lang="en-US" sz="1500" dirty="0"/>
          </a:p>
        </p:txBody>
      </p:sp>
      <p:sp>
        <p:nvSpPr>
          <p:cNvPr id="5" name="Shape 2"/>
          <p:cNvSpPr/>
          <p:nvPr/>
        </p:nvSpPr>
        <p:spPr>
          <a:xfrm>
            <a:off x="731520" y="2078182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7CA7F6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731520" y="2036618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FFFFFF"/>
                </a:solidFill>
              </a:rPr>
              <a:t>1</a:t>
            </a:r>
            <a:endParaRPr lang="en-US" sz="3000" dirty="0"/>
          </a:p>
        </p:txBody>
      </p:sp>
      <p:sp>
        <p:nvSpPr>
          <p:cNvPr id="7" name="Text 4"/>
          <p:cNvSpPr/>
          <p:nvPr/>
        </p:nvSpPr>
        <p:spPr>
          <a:xfrm>
            <a:off x="1271847" y="3241964"/>
            <a:ext cx="9975273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Это обусловлено ростом геополитической напряжённости и увеличением процентных ставок ведущими мировыми банками. Согласно прогнозам Международного валютного фонда, в 2023 году ожидается умеренный рост на уровне 3,2%, что свидетельствует о сохранении негативных экономических тенденций.</a:t>
            </a:r>
            <a:endParaRPr lang="en-US" sz="1500" dirty="0"/>
          </a:p>
        </p:txBody>
      </p:sp>
      <p:sp>
        <p:nvSpPr>
          <p:cNvPr id="8" name="Shape 5"/>
          <p:cNvSpPr/>
          <p:nvPr/>
        </p:nvSpPr>
        <p:spPr>
          <a:xfrm>
            <a:off x="731520" y="3241964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7CA7F6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731520" y="3200400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FFFFFF"/>
                </a:solidFill>
              </a:rPr>
              <a:t>2</a:t>
            </a:r>
            <a:endParaRPr lang="en-US" sz="30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95160" y="523702"/>
            <a:ext cx="46800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648393" y="1082733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Социальные изменения и рынок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648393" y="2078182"/>
            <a:ext cx="5818909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Согласно данным социологических опросов, в последние годы наблюдается рост интереса к экологически чистым продуктам — с 45% в 2019 году до 65% в 2023 году.</a:t>
            </a:r>
            <a:endParaRPr lang="en-US" sz="1500" dirty="0"/>
          </a:p>
        </p:txBody>
      </p:sp>
      <p:sp>
        <p:nvSpPr>
          <p:cNvPr id="6" name="Text 2"/>
          <p:cNvSpPr/>
          <p:nvPr/>
        </p:nvSpPr>
        <p:spPr>
          <a:xfrm>
            <a:off x="648393" y="3740727"/>
            <a:ext cx="5818909" cy="25603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Это связано с усилением обеспокоенности потребителей экологическими проблемами и устойчивым развитием. В связи с этим компании, работающие в сфере производства и продажи экологически чистых товаров, отмечают увеличение спроса на свою продукцию на 30% за последние три года. Кроме того, в возрастной группе от 18 до 24 лет количество людей, уделяющих пристальное внимание информации об экологических последствиях при выборе товаров, составляет 70%.</a:t>
            </a:r>
            <a:endParaRPr lang="en-US" sz="15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271847" y="417715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Стратегии адаптации к изменениям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271847" y="1662545"/>
            <a:ext cx="6650182" cy="1496291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условиях постоянно меняющейся макросреды компаниям необходимо разрабатывать комплексные стратегии адаптации, которые включают мониторинг ключевых показателей экономической динамики, таких как инфляция, уровень безработицы и ВВП, с целью прогнозирования изменений спроса на продукцию.</a:t>
            </a:r>
            <a:endParaRPr lang="en-US" sz="1500" dirty="0"/>
          </a:p>
        </p:txBody>
      </p:sp>
      <p:sp>
        <p:nvSpPr>
          <p:cNvPr id="5" name="Text 2"/>
          <p:cNvSpPr/>
          <p:nvPr/>
        </p:nvSpPr>
        <p:spPr>
          <a:xfrm>
            <a:off x="1271847" y="3158836"/>
            <a:ext cx="6650182" cy="1496291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Для эффективного реагирования на социальные изменения важно учитывать демографические тенденции, например, рост численности пожилого населения в развитых странах, что требует от бизнеса адаптации маркетинговых стратегий и создания специализированных продуктов.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1271847" y="4655127"/>
            <a:ext cx="6650182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Кроме того, внедрение инновационных технологий, таких как автоматизация и искусственный интеллект, позволяет компаниям не только снижать издержки, но и предлагать потребителям новые, технологически продвинутые решения.</a:t>
            </a:r>
            <a:endParaRPr lang="en-US" sz="15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14</Slides>
  <Notes>14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7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2026-08-21T19:54:46Z</dcterms:created>
  <dcterms:modified xsi:type="dcterms:W3CDTF">2026-08-21T19:54:46Z</dcterms:modified>
</cp:coreProperties>
</file>