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notesMasterIdLst>
    <p:notesMasterId r:id="rId16"/>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2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1.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slideLayout" Target="../slideLayouts/slideLayout1.xml"/><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slideLayout" Target="../slideLayouts/slideLayout1.xml"/><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slideLayout" Target="../slideLayouts/slideLayout1.xml"/><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slideLayout" Target="../slideLayouts/slideLayout1.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slideLayout" Target="../slideLayouts/slideLayout1.xml"/><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slideLayout" Target="../slideLayouts/slideLayout1.xml"/><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0" y="0"/>
            <a:ext cx="12192000" cy="6858000"/>
          </a:xfrm>
          <a:prstGeom prst="rect">
            <a:avLst/>
          </a:prstGeom>
        </p:spPr>
      </p:pic>
      <p:sp>
        <p:nvSpPr>
          <p:cNvPr id="4" name="Text 0"/>
          <p:cNvSpPr/>
          <p:nvPr/>
        </p:nvSpPr>
        <p:spPr>
          <a:xfrm>
            <a:off x="6467302" y="1681249"/>
            <a:ext cx="5569527" cy="3208713"/>
          </a:xfrm>
          <a:prstGeom prst="rect">
            <a:avLst/>
          </a:prstGeom>
          <a:noFill/>
          <a:ln/>
        </p:spPr>
        <p:txBody>
          <a:bodyPr wrap="square" rtlCol="0" anchor="t"/>
          <a:lstStyle/>
          <a:p>
            <a:pPr algn="r" indent="0" marL="0">
              <a:lnSpc>
                <a:spcPts val="8100"/>
              </a:lnSpc>
              <a:buNone/>
            </a:pPr>
            <a:r>
              <a:rPr lang="en-US" sz="3000" b="1" dirty="0">
                <a:solidFill>
                  <a:srgbClr val="000000"/>
                </a:solidFill>
              </a:rPr>
              <a:t>Антикризисное управление: Как спасти бизнес в кризис (кэшфлоу, сокращения)</a:t>
            </a:r>
            <a:endParaRPr lang="en-US" sz="3000" dirty="0"/>
          </a:p>
        </p:txBody>
      </p:sp>
      <p:sp>
        <p:nvSpPr>
          <p:cNvPr id="5" name="Text 1"/>
          <p:cNvSpPr/>
          <p:nvPr/>
        </p:nvSpPr>
        <p:spPr>
          <a:xfrm>
            <a:off x="6467302" y="6234545"/>
            <a:ext cx="5403273" cy="432262"/>
          </a:xfrm>
          <a:prstGeom prst="rect">
            <a:avLst/>
          </a:prstGeom>
          <a:noFill/>
          <a:ln/>
        </p:spPr>
        <p:txBody>
          <a:bodyPr wrap="square" rtlCol="0" anchor="t"/>
          <a:lstStyle/>
          <a:p>
            <a:pPr algn="r" indent="0" marL="0">
              <a:lnSpc>
                <a:spcPts val="2100"/>
              </a:lnSpc>
              <a:buNone/>
            </a:pPr>
            <a:r>
              <a:rPr lang="en-US" sz="1500" dirty="0">
                <a:solidFill>
                  <a:srgbClr val="000000"/>
                </a:solidFill>
              </a:rPr>
              <a:t>Автор презентации: Presentacium.ru</a:t>
            </a:r>
            <a:endParaRPr lang="en-US" sz="15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773084" y="750224"/>
            <a:ext cx="10141527" cy="548640"/>
          </a:xfrm>
          <a:prstGeom prst="rect">
            <a:avLst/>
          </a:prstGeom>
          <a:noFill/>
          <a:ln/>
        </p:spPr>
        <p:txBody>
          <a:bodyPr wrap="square" rtlCol="0" anchor="t"/>
          <a:lstStyle/>
          <a:p>
            <a:pPr indent="0" marL="0">
              <a:lnSpc>
                <a:spcPts val="3100"/>
              </a:lnSpc>
              <a:buNone/>
            </a:pPr>
            <a:r>
              <a:rPr lang="en-US" sz="2200" b="1" dirty="0">
                <a:solidFill>
                  <a:srgbClr val="000000"/>
                </a:solidFill>
              </a:rPr>
              <a:t>Коммуникация с сотрудниками</a:t>
            </a:r>
            <a:endParaRPr lang="en-US" sz="2200" dirty="0"/>
          </a:p>
        </p:txBody>
      </p:sp>
      <p:sp>
        <p:nvSpPr>
          <p:cNvPr id="4" name="Text 1"/>
          <p:cNvSpPr/>
          <p:nvPr/>
        </p:nvSpPr>
        <p:spPr>
          <a:xfrm>
            <a:off x="1271847" y="2078182"/>
            <a:ext cx="9975273" cy="698269"/>
          </a:xfrm>
          <a:prstGeom prst="rect">
            <a:avLst/>
          </a:prstGeom>
          <a:noFill/>
          <a:ln/>
        </p:spPr>
        <p:txBody>
          <a:bodyPr wrap="square" rtlCol="0" anchor="t"/>
          <a:lstStyle/>
          <a:p>
            <a:pPr algn="l" indent="0" marL="0">
              <a:lnSpc>
                <a:spcPts val="2100"/>
              </a:lnSpc>
              <a:buNone/>
            </a:pPr>
            <a:r>
              <a:rPr lang="en-US" sz="1500" dirty="0">
                <a:solidFill>
                  <a:srgbClr val="000000"/>
                </a:solidFill>
              </a:rPr>
              <a:t>В условиях кризиса поддержание открытого диалога с сотрудниками способствует повышению их вовлеченности и снижению уровня стресса.</a:t>
            </a:r>
            <a:endParaRPr lang="en-US" sz="1500" dirty="0"/>
          </a:p>
        </p:txBody>
      </p:sp>
      <p:sp>
        <p:nvSpPr>
          <p:cNvPr id="5" name="Shape 2"/>
          <p:cNvSpPr/>
          <p:nvPr/>
        </p:nvSpPr>
        <p:spPr>
          <a:xfrm>
            <a:off x="731520" y="2078182"/>
            <a:ext cx="498764" cy="498764"/>
          </a:xfrm>
          <a:prstGeom prst="roundRect">
            <a:avLst>
              <a:gd name="adj" fmla="val 16667"/>
            </a:avLst>
          </a:prstGeom>
          <a:solidFill>
            <a:srgbClr val="56A2DB"/>
          </a:solidFill>
          <a:ln w="12700">
            <a:solidFill>
              <a:srgbClr val="FFFFFF">
                <a:alpha val="0"/>
              </a:srgbClr>
            </a:solidFill>
            <a:prstDash val="solid"/>
          </a:ln>
        </p:spPr>
      </p:sp>
      <p:sp>
        <p:nvSpPr>
          <p:cNvPr id="6" name="Text 3"/>
          <p:cNvSpPr/>
          <p:nvPr/>
        </p:nvSpPr>
        <p:spPr>
          <a:xfrm>
            <a:off x="731520" y="2036618"/>
            <a:ext cx="498764" cy="498764"/>
          </a:xfrm>
          <a:prstGeom prst="rect">
            <a:avLst/>
          </a:prstGeom>
          <a:noFill/>
          <a:ln/>
        </p:spPr>
        <p:txBody>
          <a:bodyPr wrap="square" rtlCol="0" anchor="ctr"/>
          <a:lstStyle/>
          <a:p>
            <a:pPr algn="ctr" indent="0" marL="0">
              <a:buNone/>
            </a:pPr>
            <a:r>
              <a:rPr lang="en-US" sz="3000" b="1" dirty="0">
                <a:solidFill>
                  <a:srgbClr val="FFFFFF"/>
                </a:solidFill>
              </a:rPr>
              <a:t>1</a:t>
            </a:r>
            <a:endParaRPr lang="en-US" sz="3000" dirty="0"/>
          </a:p>
        </p:txBody>
      </p:sp>
      <p:sp>
        <p:nvSpPr>
          <p:cNvPr id="7" name="Text 4"/>
          <p:cNvSpPr/>
          <p:nvPr/>
        </p:nvSpPr>
        <p:spPr>
          <a:xfrm>
            <a:off x="1271847" y="3241964"/>
            <a:ext cx="9975273" cy="1230284"/>
          </a:xfrm>
          <a:prstGeom prst="rect">
            <a:avLst/>
          </a:prstGeom>
          <a:noFill/>
          <a:ln/>
        </p:spPr>
        <p:txBody>
          <a:bodyPr wrap="square" rtlCol="0" anchor="t"/>
          <a:lstStyle/>
          <a:p>
            <a:pPr algn="l" indent="0" marL="0">
              <a:lnSpc>
                <a:spcPts val="2100"/>
              </a:lnSpc>
              <a:buNone/>
            </a:pPr>
            <a:r>
              <a:rPr lang="en-US" sz="1500" dirty="0">
                <a:solidFill>
                  <a:srgbClr val="000000"/>
                </a:solidFill>
              </a:rPr>
              <a:t>Регулярные онлайн-встречи с командой позволяют оперативно информировать о принимаемых решениях: за последний квартал количество таких встреч увеличилось на 30%, что способствовало улучшению коммуникативных связей внутри компании. Обратная связь от сотрудников помогла выявить и устранить проблемные зоны, повысив эффективность работы на 15%.</a:t>
            </a:r>
            <a:endParaRPr lang="en-US" sz="1500" dirty="0"/>
          </a:p>
        </p:txBody>
      </p:sp>
      <p:sp>
        <p:nvSpPr>
          <p:cNvPr id="8" name="Shape 5"/>
          <p:cNvSpPr/>
          <p:nvPr/>
        </p:nvSpPr>
        <p:spPr>
          <a:xfrm>
            <a:off x="731520" y="3241964"/>
            <a:ext cx="498764" cy="498764"/>
          </a:xfrm>
          <a:prstGeom prst="roundRect">
            <a:avLst>
              <a:gd name="adj" fmla="val 16667"/>
            </a:avLst>
          </a:prstGeom>
          <a:solidFill>
            <a:srgbClr val="56A2DB"/>
          </a:solidFill>
          <a:ln w="12700">
            <a:solidFill>
              <a:srgbClr val="FFFFFF">
                <a:alpha val="0"/>
              </a:srgbClr>
            </a:solidFill>
            <a:prstDash val="solid"/>
          </a:ln>
        </p:spPr>
      </p:sp>
      <p:sp>
        <p:nvSpPr>
          <p:cNvPr id="9" name="Text 6"/>
          <p:cNvSpPr/>
          <p:nvPr/>
        </p:nvSpPr>
        <p:spPr>
          <a:xfrm>
            <a:off x="731520" y="3200400"/>
            <a:ext cx="498764" cy="498764"/>
          </a:xfrm>
          <a:prstGeom prst="rect">
            <a:avLst/>
          </a:prstGeom>
          <a:noFill/>
          <a:ln/>
        </p:spPr>
        <p:txBody>
          <a:bodyPr wrap="square" rtlCol="0" anchor="ctr"/>
          <a:lstStyle/>
          <a:p>
            <a:pPr algn="ctr" indent="0" marL="0">
              <a:buNone/>
            </a:pPr>
            <a:r>
              <a:rPr lang="en-US" sz="3000" b="1" dirty="0">
                <a:solidFill>
                  <a:srgbClr val="FFFFFF"/>
                </a:solidFill>
              </a:rPr>
              <a:t>2</a:t>
            </a:r>
            <a:endParaRPr lang="en-US" sz="3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6995160" y="523702"/>
            <a:ext cx="4680065" cy="6051665"/>
          </a:xfrm>
          <a:prstGeom prst="rect">
            <a:avLst/>
          </a:prstGeom>
        </p:spPr>
      </p:pic>
      <p:sp>
        <p:nvSpPr>
          <p:cNvPr id="4" name="Text 0"/>
          <p:cNvSpPr/>
          <p:nvPr/>
        </p:nvSpPr>
        <p:spPr>
          <a:xfrm>
            <a:off x="648393" y="1082733"/>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Мотивация персонала в кризис</a:t>
            </a:r>
            <a:endParaRPr lang="en-US" sz="2200" dirty="0"/>
          </a:p>
        </p:txBody>
      </p:sp>
      <p:sp>
        <p:nvSpPr>
          <p:cNvPr id="5" name="Text 1"/>
          <p:cNvSpPr/>
          <p:nvPr/>
        </p:nvSpPr>
        <p:spPr>
          <a:xfrm>
            <a:off x="648393" y="2078182"/>
            <a:ext cx="5818909" cy="1496291"/>
          </a:xfrm>
          <a:prstGeom prst="rect">
            <a:avLst/>
          </a:prstGeom>
          <a:noFill/>
          <a:ln/>
        </p:spPr>
        <p:txBody>
          <a:bodyPr wrap="square" rtlCol="0" anchor="t"/>
          <a:lstStyle/>
          <a:p>
            <a:pPr algn="l" indent="0" marL="0">
              <a:lnSpc>
                <a:spcPts val="2100"/>
              </a:lnSpc>
              <a:buNone/>
            </a:pPr>
            <a:r>
              <a:rPr lang="en-US" sz="1500" dirty="0">
                <a:solidFill>
                  <a:srgbClr val="000000"/>
                </a:solidFill>
              </a:rPr>
              <a:t>В условиях кризиса мотивация персонала становится критически важной для сохранения эффективности работы компании. Исследования показывают, что при внедрении системы нематериального поощрения продуктивность сотрудников возрастает на 20–30%.</a:t>
            </a:r>
            <a:endParaRPr lang="en-US" sz="1500" dirty="0"/>
          </a:p>
        </p:txBody>
      </p:sp>
      <p:sp>
        <p:nvSpPr>
          <p:cNvPr id="6" name="Text 2"/>
          <p:cNvSpPr/>
          <p:nvPr/>
        </p:nvSpPr>
        <p:spPr>
          <a:xfrm>
            <a:off x="648393" y="3740727"/>
            <a:ext cx="5818909" cy="698269"/>
          </a:xfrm>
          <a:prstGeom prst="rect">
            <a:avLst/>
          </a:prstGeom>
          <a:noFill/>
          <a:ln/>
        </p:spPr>
        <p:txBody>
          <a:bodyPr wrap="square" rtlCol="0" anchor="t"/>
          <a:lstStyle/>
          <a:p>
            <a:pPr algn="l" indent="0" marL="0">
              <a:lnSpc>
                <a:spcPts val="2100"/>
              </a:lnSpc>
              <a:buNone/>
            </a:pPr>
            <a:r>
              <a:rPr lang="en-US" sz="1500" dirty="0">
                <a:solidFill>
                  <a:srgbClr val="000000"/>
                </a:solidFill>
              </a:rPr>
              <a:t>Это позволяет сократить текучесть кадров на 30–40% и снизить затраты на поиск и обучение новых сотрудников.</a:t>
            </a:r>
            <a:endParaRPr lang="en-US" sz="15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1271847" y="417715"/>
            <a:ext cx="10141527" cy="548640"/>
          </a:xfrm>
          <a:prstGeom prst="rect">
            <a:avLst/>
          </a:prstGeom>
          <a:noFill/>
          <a:ln/>
        </p:spPr>
        <p:txBody>
          <a:bodyPr wrap="square" rtlCol="0" anchor="t"/>
          <a:lstStyle/>
          <a:p>
            <a:pPr indent="0" marL="0">
              <a:lnSpc>
                <a:spcPts val="3100"/>
              </a:lnSpc>
              <a:buNone/>
            </a:pPr>
            <a:r>
              <a:rPr lang="en-US" sz="2200" b="1" dirty="0">
                <a:solidFill>
                  <a:srgbClr val="000000"/>
                </a:solidFill>
              </a:rPr>
              <a:t>Мониторинг и корректировка действий</a:t>
            </a:r>
            <a:endParaRPr lang="en-US" sz="2200" dirty="0"/>
          </a:p>
        </p:txBody>
      </p:sp>
      <p:sp>
        <p:nvSpPr>
          <p:cNvPr id="4" name="Text 1"/>
          <p:cNvSpPr/>
          <p:nvPr/>
        </p:nvSpPr>
        <p:spPr>
          <a:xfrm>
            <a:off x="1271847" y="1662545"/>
            <a:ext cx="4156364" cy="1762298"/>
          </a:xfrm>
          <a:prstGeom prst="rect">
            <a:avLst/>
          </a:prstGeom>
          <a:noFill/>
          <a:ln/>
        </p:spPr>
        <p:txBody>
          <a:bodyPr wrap="square" rtlCol="0" anchor="t"/>
          <a:lstStyle/>
          <a:p>
            <a:pPr algn="l" indent="0" marL="0">
              <a:lnSpc>
                <a:spcPts val="2100"/>
              </a:lnSpc>
              <a:buNone/>
            </a:pPr>
            <a:r>
              <a:rPr lang="en-US" sz="1500" dirty="0">
                <a:solidFill>
                  <a:srgbClr val="000000"/>
                </a:solidFill>
              </a:rPr>
              <a:t>Ежемесячный мониторинг финансовых показателей позволяет выявить отклонения кэшфлоу на ранних стадиях: снижение поступлений на 15% и более за квартал может сигнализировать о необходимости корректировки стратегии.</a:t>
            </a:r>
            <a:endParaRPr lang="en-US" sz="1500" dirty="0"/>
          </a:p>
        </p:txBody>
      </p:sp>
      <p:sp>
        <p:nvSpPr>
          <p:cNvPr id="5" name="Text 2"/>
          <p:cNvSpPr/>
          <p:nvPr/>
        </p:nvSpPr>
        <p:spPr>
          <a:xfrm>
            <a:off x="6675120" y="1662545"/>
            <a:ext cx="4156364" cy="2294313"/>
          </a:xfrm>
          <a:prstGeom prst="rect">
            <a:avLst/>
          </a:prstGeom>
          <a:noFill/>
          <a:ln/>
        </p:spPr>
        <p:txBody>
          <a:bodyPr wrap="square" rtlCol="0" anchor="t"/>
          <a:lstStyle/>
          <a:p>
            <a:pPr algn="l" indent="0" marL="0">
              <a:lnSpc>
                <a:spcPts val="2100"/>
              </a:lnSpc>
              <a:buNone/>
            </a:pPr>
            <a:r>
              <a:rPr lang="en-US" sz="1500" dirty="0">
                <a:solidFill>
                  <a:srgbClr val="000000"/>
                </a:solidFill>
              </a:rPr>
              <a:t>Регулярный анализ и оптимизация расходов, например, сокращение затрат на 10–15% за счёт пересмотра контрактов с поставщиками, помогают стабилизировать ситуацию. Использование данных для прогнозирования и корректировки действий позволяет повысить устойчивость бизнеса на 20–30%.</a:t>
            </a:r>
            <a:endParaRPr lang="en-US" sz="15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831273" y="415636"/>
            <a:ext cx="3308465" cy="6026727"/>
          </a:xfrm>
          <a:prstGeom prst="rect">
            <a:avLst/>
          </a:prstGeom>
        </p:spPr>
      </p:pic>
      <p:sp>
        <p:nvSpPr>
          <p:cNvPr id="4" name="Text 0"/>
          <p:cNvSpPr/>
          <p:nvPr/>
        </p:nvSpPr>
        <p:spPr>
          <a:xfrm>
            <a:off x="4804756" y="1082733"/>
            <a:ext cx="5985164" cy="931025"/>
          </a:xfrm>
          <a:prstGeom prst="rect">
            <a:avLst/>
          </a:prstGeom>
          <a:noFill/>
          <a:ln/>
        </p:spPr>
        <p:txBody>
          <a:bodyPr wrap="square" rtlCol="0" anchor="t"/>
          <a:lstStyle/>
          <a:p>
            <a:pPr indent="0" marL="0">
              <a:lnSpc>
                <a:spcPts val="3100"/>
              </a:lnSpc>
              <a:buNone/>
            </a:pPr>
            <a:r>
              <a:rPr lang="en-US" sz="2200" b="1" dirty="0">
                <a:solidFill>
                  <a:srgbClr val="000000"/>
                </a:solidFill>
              </a:rPr>
              <a:t>Оценка результатов антикризисного управления</a:t>
            </a:r>
            <a:endParaRPr lang="en-US" sz="2200" dirty="0"/>
          </a:p>
        </p:txBody>
      </p:sp>
      <p:sp>
        <p:nvSpPr>
          <p:cNvPr id="5" name="Text 1"/>
          <p:cNvSpPr/>
          <p:nvPr/>
        </p:nvSpPr>
        <p:spPr>
          <a:xfrm>
            <a:off x="4804756" y="2078182"/>
            <a:ext cx="5818909" cy="2028305"/>
          </a:xfrm>
          <a:prstGeom prst="rect">
            <a:avLst/>
          </a:prstGeom>
          <a:noFill/>
          <a:ln/>
        </p:spPr>
        <p:txBody>
          <a:bodyPr wrap="square" rtlCol="0" anchor="t"/>
          <a:lstStyle/>
          <a:p>
            <a:pPr algn="l" indent="0" marL="0">
              <a:lnSpc>
                <a:spcPts val="2100"/>
              </a:lnSpc>
              <a:buNone/>
            </a:pPr>
            <a:r>
              <a:rPr lang="en-US" sz="1500" dirty="0">
                <a:solidFill>
                  <a:srgbClr val="000000"/>
                </a:solidFill>
              </a:rPr>
              <a:t>Коэффициент текущей ликвидности постепенно увеличивается с 85% в первом квартале до 93% в четвёртом квартале следующего года, что свидетельствует о повышении платёжеспособности компании. Снижение показателей в некоторые периоды может указывать на временные финансовые трудности, которые преодолеваются в процессе антикризисного управления.</a:t>
            </a:r>
            <a:endParaRPr lang="en-US" sz="15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1064029" y="2080260"/>
            <a:ext cx="10141527" cy="748145"/>
          </a:xfrm>
          <a:prstGeom prst="rect">
            <a:avLst/>
          </a:prstGeom>
          <a:noFill/>
          <a:ln/>
        </p:spPr>
        <p:txBody>
          <a:bodyPr wrap="square" rtlCol="0" anchor="t"/>
          <a:lstStyle/>
          <a:p>
            <a:pPr indent="0" marL="0">
              <a:lnSpc>
                <a:spcPts val="4700"/>
              </a:lnSpc>
              <a:buNone/>
            </a:pPr>
            <a:r>
              <a:rPr lang="en-US" sz="3200" b="1" dirty="0">
                <a:solidFill>
                  <a:srgbClr val="000000"/>
                </a:solidFill>
              </a:rPr>
              <a:t>Спасибо за внимание!</a:t>
            </a:r>
            <a:endParaRPr lang="en-US" sz="3200" dirty="0"/>
          </a:p>
        </p:txBody>
      </p:sp>
      <p:sp>
        <p:nvSpPr>
          <p:cNvPr id="4" name="Text 1"/>
          <p:cNvSpPr/>
          <p:nvPr/>
        </p:nvSpPr>
        <p:spPr>
          <a:xfrm>
            <a:off x="1064029" y="3325091"/>
            <a:ext cx="9975273" cy="1496291"/>
          </a:xfrm>
          <a:prstGeom prst="rect">
            <a:avLst/>
          </a:prstGeom>
          <a:noFill/>
          <a:ln/>
        </p:spPr>
        <p:txBody>
          <a:bodyPr wrap="square" rtlCol="0" anchor="t"/>
          <a:lstStyle/>
          <a:p>
            <a:pPr algn="l" indent="0" marL="0">
              <a:lnSpc>
                <a:spcPts val="2100"/>
              </a:lnSpc>
              <a:buNone/>
            </a:pPr>
            <a:r>
              <a:rPr lang="en-US" sz="1500" dirty="0">
                <a:solidFill>
                  <a:srgbClr val="000000"/>
                </a:solidFill>
              </a:rPr>
              <a:t>Спасибо за внимание. В этой презентации мы рассмотрели основные инструменты и стратегии антикризисного управления, включая меры по оптимизации бизнес-процессов и сокращению расходов, а также важность коммуникации с сотрудниками и мотивации персонала в условиях кризиса. Надеемся, что представленная информация будет полезна для разработки и реализации эффективных антикризисных стратегий в вашей практике.</a:t>
            </a:r>
            <a:endParaRPr lang="en-US" sz="15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2768138" y="1248987"/>
            <a:ext cx="6816436" cy="773084"/>
          </a:xfrm>
          <a:prstGeom prst="rect">
            <a:avLst/>
          </a:prstGeom>
          <a:noFill/>
          <a:ln/>
        </p:spPr>
        <p:txBody>
          <a:bodyPr wrap="square" rtlCol="0" anchor="t"/>
          <a:lstStyle/>
          <a:p>
            <a:pPr algn="ctr" indent="0" marL="0">
              <a:lnSpc>
                <a:spcPts val="4900"/>
              </a:lnSpc>
              <a:buNone/>
            </a:pPr>
            <a:r>
              <a:rPr lang="en-US" sz="3400" b="1" dirty="0">
                <a:solidFill>
                  <a:srgbClr val="000000"/>
                </a:solidFill>
              </a:rPr>
              <a:t>Введение</a:t>
            </a:r>
            <a:endParaRPr lang="en-US" sz="3400" dirty="0"/>
          </a:p>
        </p:txBody>
      </p:sp>
      <p:sp>
        <p:nvSpPr>
          <p:cNvPr id="4" name="Text 1"/>
          <p:cNvSpPr/>
          <p:nvPr/>
        </p:nvSpPr>
        <p:spPr>
          <a:xfrm>
            <a:off x="2768138" y="2327564"/>
            <a:ext cx="6650182" cy="1496291"/>
          </a:xfrm>
          <a:prstGeom prst="rect">
            <a:avLst/>
          </a:prstGeom>
          <a:noFill/>
          <a:ln/>
        </p:spPr>
        <p:txBody>
          <a:bodyPr wrap="square" rtlCol="0" anchor="t"/>
          <a:lstStyle/>
          <a:p>
            <a:pPr algn="ctr" indent="0" marL="0">
              <a:lnSpc>
                <a:spcPts val="2100"/>
              </a:lnSpc>
              <a:buNone/>
            </a:pPr>
            <a:r>
              <a:rPr lang="en-US" sz="1500" dirty="0">
                <a:solidFill>
                  <a:srgbClr val="000000"/>
                </a:solidFill>
              </a:rPr>
              <a:t>В презентации мы рассмотрим антикризисное управление, включая управление кэшфлоу и меры по сокращению расходов. Обсудим стратегии и их эффективность, риски и инструменты финансового анализа в кризис, а также роль лидерства, мотивации персонала и мониторинга действий для успешного преодоления кризисных ситуаций.</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1271847" y="750224"/>
            <a:ext cx="10141527" cy="548640"/>
          </a:xfrm>
          <a:prstGeom prst="rect">
            <a:avLst/>
          </a:prstGeom>
          <a:noFill/>
          <a:ln/>
        </p:spPr>
        <p:txBody>
          <a:bodyPr wrap="square" rtlCol="0" anchor="t"/>
          <a:lstStyle/>
          <a:p>
            <a:pPr indent="0" marL="0">
              <a:lnSpc>
                <a:spcPts val="3100"/>
              </a:lnSpc>
              <a:buNone/>
            </a:pPr>
            <a:r>
              <a:rPr lang="en-US" sz="2200" b="1" dirty="0">
                <a:solidFill>
                  <a:srgbClr val="000000"/>
                </a:solidFill>
              </a:rPr>
              <a:t>Стратегии управления кэшфлоу</a:t>
            </a:r>
            <a:endParaRPr lang="en-US" sz="2200" dirty="0"/>
          </a:p>
        </p:txBody>
      </p:sp>
      <p:sp>
        <p:nvSpPr>
          <p:cNvPr id="4" name="Text 1"/>
          <p:cNvSpPr/>
          <p:nvPr/>
        </p:nvSpPr>
        <p:spPr>
          <a:xfrm>
            <a:off x="1271847" y="2078182"/>
            <a:ext cx="9975273" cy="1230284"/>
          </a:xfrm>
          <a:prstGeom prst="rect">
            <a:avLst/>
          </a:prstGeom>
          <a:noFill/>
          <a:ln/>
        </p:spPr>
        <p:txBody>
          <a:bodyPr wrap="square" rtlCol="0" anchor="t"/>
          <a:lstStyle/>
          <a:p>
            <a:pPr algn="l" indent="0" marL="0">
              <a:lnSpc>
                <a:spcPts val="2100"/>
              </a:lnSpc>
              <a:buNone/>
            </a:pPr>
            <a:r>
              <a:rPr lang="en-US" sz="1500" dirty="0">
                <a:solidFill>
                  <a:srgbClr val="000000"/>
                </a:solidFill>
              </a:rPr>
              <a:t>В условиях кризиса оптимизация кэшфлоу становится ключевой задачей для сохранения бизнеса. Для эффективного управления денежными потоками можно использовать такие стратегии, как сокращение издержек на 20–30% и оптимизация дебиторской задолженности, что позволит высвободить до 30% оборотных средств.</a:t>
            </a:r>
            <a:endParaRPr lang="en-US" sz="1500" dirty="0"/>
          </a:p>
        </p:txBody>
      </p:sp>
      <p:sp>
        <p:nvSpPr>
          <p:cNvPr id="5" name="Text 2"/>
          <p:cNvSpPr/>
          <p:nvPr/>
        </p:nvSpPr>
        <p:spPr>
          <a:xfrm>
            <a:off x="1271847" y="3308465"/>
            <a:ext cx="9975273" cy="698269"/>
          </a:xfrm>
          <a:prstGeom prst="rect">
            <a:avLst/>
          </a:prstGeom>
          <a:noFill/>
          <a:ln/>
        </p:spPr>
        <p:txBody>
          <a:bodyPr wrap="square" rtlCol="0" anchor="t"/>
          <a:lstStyle/>
          <a:p>
            <a:pPr algn="l" indent="0" marL="0">
              <a:lnSpc>
                <a:spcPts val="2100"/>
              </a:lnSpc>
              <a:buNone/>
            </a:pPr>
            <a:r>
              <a:rPr lang="en-US" sz="1500" dirty="0">
                <a:solidFill>
                  <a:srgbClr val="000000"/>
                </a:solidFill>
              </a:rPr>
              <a:t>Также важно наладить регулярный мониторинг и прогнозирование кэшфлоу с помощью цифровых инструментов, что повысит точность планирования на 40% и снизит риски финансовых потерь.</a:t>
            </a:r>
            <a:endParaRPr lang="en-US" sz="15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457200" y="523702"/>
            <a:ext cx="4680065" cy="6051665"/>
          </a:xfrm>
          <a:prstGeom prst="rect">
            <a:avLst/>
          </a:prstGeom>
        </p:spPr>
      </p:pic>
      <p:sp>
        <p:nvSpPr>
          <p:cNvPr id="4" name="Text 0"/>
          <p:cNvSpPr/>
          <p:nvPr/>
        </p:nvSpPr>
        <p:spPr>
          <a:xfrm>
            <a:off x="5636029" y="1082733"/>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Меры по сокращению расходов</a:t>
            </a:r>
            <a:endParaRPr lang="en-US" sz="2200" dirty="0"/>
          </a:p>
        </p:txBody>
      </p:sp>
      <p:sp>
        <p:nvSpPr>
          <p:cNvPr id="5" name="Text 1"/>
          <p:cNvSpPr/>
          <p:nvPr/>
        </p:nvSpPr>
        <p:spPr>
          <a:xfrm>
            <a:off x="5636029" y="2078182"/>
            <a:ext cx="5818909" cy="964276"/>
          </a:xfrm>
          <a:prstGeom prst="rect">
            <a:avLst/>
          </a:prstGeom>
          <a:noFill/>
          <a:ln/>
        </p:spPr>
        <p:txBody>
          <a:bodyPr wrap="square" rtlCol="0" anchor="t"/>
          <a:lstStyle/>
          <a:p>
            <a:pPr algn="l" indent="0" marL="0">
              <a:lnSpc>
                <a:spcPts val="2100"/>
              </a:lnSpc>
              <a:buNone/>
            </a:pPr>
            <a:r>
              <a:rPr lang="en-US" sz="1500" dirty="0">
                <a:solidFill>
                  <a:srgbClr val="000000"/>
                </a:solidFill>
              </a:rPr>
              <a:t>В условиях кризиса важно оптимизировать расходы. Снижение затрат на 20–30% может существенно улучшить финансовые показатели компании.</a:t>
            </a:r>
            <a:endParaRPr lang="en-US" sz="1500" dirty="0"/>
          </a:p>
        </p:txBody>
      </p:sp>
      <p:sp>
        <p:nvSpPr>
          <p:cNvPr id="6" name="Text 2"/>
          <p:cNvSpPr/>
          <p:nvPr/>
        </p:nvSpPr>
        <p:spPr>
          <a:xfrm>
            <a:off x="5636029" y="3740727"/>
            <a:ext cx="5818909" cy="1230284"/>
          </a:xfrm>
          <a:prstGeom prst="rect">
            <a:avLst/>
          </a:prstGeom>
          <a:noFill/>
          <a:ln/>
        </p:spPr>
        <p:txBody>
          <a:bodyPr wrap="square" rtlCol="0" anchor="t"/>
          <a:lstStyle/>
          <a:p>
            <a:pPr algn="l" indent="0" marL="0">
              <a:lnSpc>
                <a:spcPts val="2100"/>
              </a:lnSpc>
              <a:buNone/>
            </a:pPr>
            <a:r>
              <a:rPr lang="en-US" sz="1500" dirty="0">
                <a:solidFill>
                  <a:srgbClr val="000000"/>
                </a:solidFill>
              </a:rPr>
              <a:t>Для достижения этой цели можно сократить расходы на офисные помещения на 15%, оптимизировать штат сотрудников, уменьшив его на 5–10%, и пересмотреть бюджеты на маркетинг, сократив расходы на эту статью на 30–40%.</a:t>
            </a:r>
            <a:endParaRPr lang="en-US" sz="15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1271847" y="417715"/>
            <a:ext cx="10141527" cy="548640"/>
          </a:xfrm>
          <a:prstGeom prst="rect">
            <a:avLst/>
          </a:prstGeom>
          <a:noFill/>
          <a:ln/>
        </p:spPr>
        <p:txBody>
          <a:bodyPr wrap="square" rtlCol="0" anchor="t"/>
          <a:lstStyle/>
          <a:p>
            <a:pPr indent="0" marL="0">
              <a:lnSpc>
                <a:spcPts val="3100"/>
              </a:lnSpc>
              <a:buNone/>
            </a:pPr>
            <a:r>
              <a:rPr lang="en-US" sz="2200" b="1" dirty="0">
                <a:solidFill>
                  <a:srgbClr val="000000"/>
                </a:solidFill>
              </a:rPr>
              <a:t>Риски антикризисного управления</a:t>
            </a:r>
            <a:endParaRPr lang="en-US" sz="2200" dirty="0"/>
          </a:p>
        </p:txBody>
      </p:sp>
      <p:sp>
        <p:nvSpPr>
          <p:cNvPr id="4" name="Text 1"/>
          <p:cNvSpPr/>
          <p:nvPr/>
        </p:nvSpPr>
        <p:spPr>
          <a:xfrm>
            <a:off x="1271847" y="1662545"/>
            <a:ext cx="6650182" cy="698269"/>
          </a:xfrm>
          <a:prstGeom prst="rect">
            <a:avLst/>
          </a:prstGeom>
          <a:noFill/>
          <a:ln/>
        </p:spPr>
        <p:txBody>
          <a:bodyPr wrap="square" rtlCol="0" anchor="t"/>
          <a:lstStyle/>
          <a:p>
            <a:pPr algn="l" indent="0" marL="0">
              <a:lnSpc>
                <a:spcPts val="2100"/>
              </a:lnSpc>
              <a:buNone/>
            </a:pPr>
            <a:r>
              <a:rPr lang="en-US" sz="1500" dirty="0">
                <a:solidFill>
                  <a:srgbClr val="000000"/>
                </a:solidFill>
              </a:rPr>
              <a:t>В условиях кризиса вероятность значительных финансовых потерь достигает 70%, что может привести к банкротству предприятия.</a:t>
            </a:r>
            <a:endParaRPr lang="en-US" sz="1500" dirty="0"/>
          </a:p>
        </p:txBody>
      </p:sp>
      <p:sp>
        <p:nvSpPr>
          <p:cNvPr id="5" name="Text 2"/>
          <p:cNvSpPr/>
          <p:nvPr/>
        </p:nvSpPr>
        <p:spPr>
          <a:xfrm>
            <a:off x="1271847" y="2909455"/>
            <a:ext cx="6650182" cy="964276"/>
          </a:xfrm>
          <a:prstGeom prst="rect">
            <a:avLst/>
          </a:prstGeom>
          <a:noFill/>
          <a:ln/>
        </p:spPr>
        <p:txBody>
          <a:bodyPr wrap="square" rtlCol="0" anchor="t"/>
          <a:lstStyle/>
          <a:p>
            <a:pPr algn="l" indent="0" marL="0">
              <a:lnSpc>
                <a:spcPts val="2100"/>
              </a:lnSpc>
              <a:buNone/>
            </a:pPr>
            <a:r>
              <a:rPr lang="en-US" sz="1500" dirty="0">
                <a:solidFill>
                  <a:srgbClr val="000000"/>
                </a:solidFill>
              </a:rPr>
              <a:t>Основные риски антикризисного управления включают снижение доходов на 30–50%, ухудшение ликвидности и сокращение активов на 15–25%.</a:t>
            </a:r>
            <a:endParaRPr lang="en-US" sz="1500" dirty="0"/>
          </a:p>
        </p:txBody>
      </p:sp>
      <p:sp>
        <p:nvSpPr>
          <p:cNvPr id="6" name="Text 3"/>
          <p:cNvSpPr/>
          <p:nvPr/>
        </p:nvSpPr>
        <p:spPr>
          <a:xfrm>
            <a:off x="1271847" y="3873731"/>
            <a:ext cx="6650182" cy="698269"/>
          </a:xfrm>
          <a:prstGeom prst="rect">
            <a:avLst/>
          </a:prstGeom>
          <a:noFill/>
          <a:ln/>
        </p:spPr>
        <p:txBody>
          <a:bodyPr wrap="square" rtlCol="0" anchor="t"/>
          <a:lstStyle/>
          <a:p>
            <a:pPr algn="l" indent="0" marL="0">
              <a:lnSpc>
                <a:spcPts val="2100"/>
              </a:lnSpc>
              <a:buNone/>
            </a:pPr>
            <a:r>
              <a:rPr lang="en-US" sz="1500" dirty="0">
                <a:solidFill>
                  <a:srgbClr val="000000"/>
                </a:solidFill>
              </a:rPr>
              <a:t>Эффективное антикризисное управление позволяет сократить убытки на 20–30% и повысить шансы на выживание компании до 60%.</a:t>
            </a:r>
            <a:endParaRPr lang="en-US" sz="15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498764" y="415636"/>
            <a:ext cx="3308465" cy="6051665"/>
          </a:xfrm>
          <a:prstGeom prst="rect">
            <a:avLst/>
          </a:prstGeom>
        </p:spPr>
      </p:pic>
      <p:sp>
        <p:nvSpPr>
          <p:cNvPr id="4" name="Text 0"/>
          <p:cNvSpPr/>
          <p:nvPr/>
        </p:nvSpPr>
        <p:spPr>
          <a:xfrm>
            <a:off x="4513811" y="1082733"/>
            <a:ext cx="5985164" cy="931025"/>
          </a:xfrm>
          <a:prstGeom prst="rect">
            <a:avLst/>
          </a:prstGeom>
          <a:noFill/>
          <a:ln/>
        </p:spPr>
        <p:txBody>
          <a:bodyPr wrap="square" rtlCol="0" anchor="t"/>
          <a:lstStyle/>
          <a:p>
            <a:pPr indent="0" marL="0">
              <a:lnSpc>
                <a:spcPts val="3100"/>
              </a:lnSpc>
              <a:buNone/>
            </a:pPr>
            <a:r>
              <a:rPr lang="en-US" sz="2200" b="1" dirty="0">
                <a:solidFill>
                  <a:srgbClr val="000000"/>
                </a:solidFill>
              </a:rPr>
              <a:t>Инструменты финансового анализа в кризис</a:t>
            </a:r>
            <a:endParaRPr lang="en-US" sz="2200" dirty="0"/>
          </a:p>
        </p:txBody>
      </p:sp>
      <p:sp>
        <p:nvSpPr>
          <p:cNvPr id="5" name="Text 1"/>
          <p:cNvSpPr/>
          <p:nvPr/>
        </p:nvSpPr>
        <p:spPr>
          <a:xfrm>
            <a:off x="4513811" y="2078182"/>
            <a:ext cx="5818909" cy="1762298"/>
          </a:xfrm>
          <a:prstGeom prst="rect">
            <a:avLst/>
          </a:prstGeom>
          <a:noFill/>
          <a:ln/>
        </p:spPr>
        <p:txBody>
          <a:bodyPr wrap="square" rtlCol="0" anchor="t"/>
          <a:lstStyle/>
          <a:p>
            <a:pPr algn="l" indent="0" marL="0">
              <a:lnSpc>
                <a:spcPts val="2100"/>
              </a:lnSpc>
              <a:buNone/>
            </a:pPr>
            <a:r>
              <a:rPr lang="en-US" sz="1500" dirty="0">
                <a:solidFill>
                  <a:srgbClr val="000000"/>
                </a:solidFill>
              </a:rPr>
              <a:t>В условиях кризиса особенно важны инструменты финансового анализа, такие как коэффициент текущей ликвидности, который позволяет оценить способность компании своевременно погашать текущие обязательства. Например, при значении коэффициента ниже 1,5 риск неплатёжеспособности возрастает, что может привести к финансовым трудностям.</a:t>
            </a:r>
            <a:endParaRPr lang="en-US" sz="1500" dirty="0"/>
          </a:p>
        </p:txBody>
      </p:sp>
      <p:sp>
        <p:nvSpPr>
          <p:cNvPr id="6" name="Text 2"/>
          <p:cNvSpPr/>
          <p:nvPr/>
        </p:nvSpPr>
        <p:spPr>
          <a:xfrm>
            <a:off x="4513811" y="3840480"/>
            <a:ext cx="5818909" cy="1230284"/>
          </a:xfrm>
          <a:prstGeom prst="rect">
            <a:avLst/>
          </a:prstGeom>
          <a:noFill/>
          <a:ln/>
        </p:spPr>
        <p:txBody>
          <a:bodyPr wrap="square" rtlCol="0" anchor="t"/>
          <a:lstStyle/>
          <a:p>
            <a:pPr algn="l" indent="0" marL="0">
              <a:lnSpc>
                <a:spcPts val="2100"/>
              </a:lnSpc>
              <a:buNone/>
            </a:pPr>
            <a:r>
              <a:rPr lang="en-US" sz="1500" dirty="0">
                <a:solidFill>
                  <a:srgbClr val="000000"/>
                </a:solidFill>
              </a:rPr>
              <a:t>Также полезен анализ денежного потока, позволяющий выявить дефициты и спрогнозировать необходимость внешнего финансирования, что особенно актуально при сокращении доходов и росте издержек.</a:t>
            </a:r>
            <a:endParaRPr lang="en-US" sz="15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773084" y="750224"/>
            <a:ext cx="10141527" cy="548640"/>
          </a:xfrm>
          <a:prstGeom prst="rect">
            <a:avLst/>
          </a:prstGeom>
          <a:noFill/>
          <a:ln/>
        </p:spPr>
        <p:txBody>
          <a:bodyPr wrap="square" rtlCol="0" anchor="t"/>
          <a:lstStyle/>
          <a:p>
            <a:pPr indent="0" marL="0">
              <a:lnSpc>
                <a:spcPts val="3100"/>
              </a:lnSpc>
              <a:buNone/>
            </a:pPr>
            <a:r>
              <a:rPr lang="en-US" sz="2200" b="1" dirty="0">
                <a:solidFill>
                  <a:srgbClr val="000000"/>
                </a:solidFill>
              </a:rPr>
              <a:t>Оптимизация бизнес-процессов</a:t>
            </a:r>
            <a:endParaRPr lang="en-US" sz="2200" dirty="0"/>
          </a:p>
        </p:txBody>
      </p:sp>
      <p:sp>
        <p:nvSpPr>
          <p:cNvPr id="4" name="Text 1"/>
          <p:cNvSpPr/>
          <p:nvPr/>
        </p:nvSpPr>
        <p:spPr>
          <a:xfrm>
            <a:off x="1271847" y="2078182"/>
            <a:ext cx="9975273" cy="432262"/>
          </a:xfrm>
          <a:prstGeom prst="rect">
            <a:avLst/>
          </a:prstGeom>
          <a:noFill/>
          <a:ln/>
        </p:spPr>
        <p:txBody>
          <a:bodyPr wrap="square" rtlCol="0" anchor="t"/>
          <a:lstStyle/>
          <a:p>
            <a:pPr algn="l" indent="0" marL="0">
              <a:lnSpc>
                <a:spcPts val="2100"/>
              </a:lnSpc>
              <a:buNone/>
            </a:pPr>
            <a:r>
              <a:rPr lang="en-US" sz="1500" dirty="0">
                <a:solidFill>
                  <a:srgbClr val="000000"/>
                </a:solidFill>
              </a:rPr>
              <a:t>В условиях кризиса оптимизация бизнес-процессов позволяет сократить издержки на 20–30%.</a:t>
            </a:r>
            <a:endParaRPr lang="en-US" sz="1500" dirty="0"/>
          </a:p>
        </p:txBody>
      </p:sp>
      <p:sp>
        <p:nvSpPr>
          <p:cNvPr id="5" name="Shape 2"/>
          <p:cNvSpPr/>
          <p:nvPr/>
        </p:nvSpPr>
        <p:spPr>
          <a:xfrm>
            <a:off x="731520" y="2078182"/>
            <a:ext cx="498764" cy="498764"/>
          </a:xfrm>
          <a:prstGeom prst="roundRect">
            <a:avLst>
              <a:gd name="adj" fmla="val 16667"/>
            </a:avLst>
          </a:prstGeom>
          <a:solidFill>
            <a:srgbClr val="56A2DB"/>
          </a:solidFill>
          <a:ln w="12700">
            <a:solidFill>
              <a:srgbClr val="FFFFFF">
                <a:alpha val="0"/>
              </a:srgbClr>
            </a:solidFill>
            <a:prstDash val="solid"/>
          </a:ln>
        </p:spPr>
      </p:sp>
      <p:sp>
        <p:nvSpPr>
          <p:cNvPr id="6" name="Text 3"/>
          <p:cNvSpPr/>
          <p:nvPr/>
        </p:nvSpPr>
        <p:spPr>
          <a:xfrm>
            <a:off x="731520" y="2036618"/>
            <a:ext cx="498764" cy="498764"/>
          </a:xfrm>
          <a:prstGeom prst="rect">
            <a:avLst/>
          </a:prstGeom>
          <a:noFill/>
          <a:ln/>
        </p:spPr>
        <p:txBody>
          <a:bodyPr wrap="square" rtlCol="0" anchor="ctr"/>
          <a:lstStyle/>
          <a:p>
            <a:pPr algn="ctr" indent="0" marL="0">
              <a:buNone/>
            </a:pPr>
            <a:r>
              <a:rPr lang="en-US" sz="3000" b="1" dirty="0">
                <a:solidFill>
                  <a:srgbClr val="FFFFFF"/>
                </a:solidFill>
              </a:rPr>
              <a:t>1</a:t>
            </a:r>
            <a:endParaRPr lang="en-US" sz="3000" dirty="0"/>
          </a:p>
        </p:txBody>
      </p:sp>
      <p:sp>
        <p:nvSpPr>
          <p:cNvPr id="7" name="Text 4"/>
          <p:cNvSpPr/>
          <p:nvPr/>
        </p:nvSpPr>
        <p:spPr>
          <a:xfrm>
            <a:off x="1271847" y="3241964"/>
            <a:ext cx="9975273" cy="1230284"/>
          </a:xfrm>
          <a:prstGeom prst="rect">
            <a:avLst/>
          </a:prstGeom>
          <a:noFill/>
          <a:ln/>
        </p:spPr>
        <p:txBody>
          <a:bodyPr wrap="square" rtlCol="0" anchor="t"/>
          <a:lstStyle/>
          <a:p>
            <a:pPr algn="l" indent="0" marL="0">
              <a:lnSpc>
                <a:spcPts val="2100"/>
              </a:lnSpc>
              <a:buNone/>
            </a:pPr>
            <a:r>
              <a:rPr lang="en-US" sz="1500" dirty="0">
                <a:solidFill>
                  <a:srgbClr val="000000"/>
                </a:solidFill>
              </a:rPr>
              <a:t>Внедрение системы управления по целям увеличивает производительность труда сотрудников на 15–20% и сокращает время принятия решений на 30–40%. Эффективная оптимизация сокращает количество рутинных операций и высвобождает ресурсы для разработки новых направлений, что особенно важно при снижении спроса на 30–50%.</a:t>
            </a:r>
            <a:endParaRPr lang="en-US" sz="1500" dirty="0"/>
          </a:p>
        </p:txBody>
      </p:sp>
      <p:sp>
        <p:nvSpPr>
          <p:cNvPr id="8" name="Shape 5"/>
          <p:cNvSpPr/>
          <p:nvPr/>
        </p:nvSpPr>
        <p:spPr>
          <a:xfrm>
            <a:off x="731520" y="3241964"/>
            <a:ext cx="498764" cy="498764"/>
          </a:xfrm>
          <a:prstGeom prst="roundRect">
            <a:avLst>
              <a:gd name="adj" fmla="val 16667"/>
            </a:avLst>
          </a:prstGeom>
          <a:solidFill>
            <a:srgbClr val="56A2DB"/>
          </a:solidFill>
          <a:ln w="12700">
            <a:solidFill>
              <a:srgbClr val="FFFFFF">
                <a:alpha val="0"/>
              </a:srgbClr>
            </a:solidFill>
            <a:prstDash val="solid"/>
          </a:ln>
        </p:spPr>
      </p:sp>
      <p:sp>
        <p:nvSpPr>
          <p:cNvPr id="9" name="Text 6"/>
          <p:cNvSpPr/>
          <p:nvPr/>
        </p:nvSpPr>
        <p:spPr>
          <a:xfrm>
            <a:off x="731520" y="3200400"/>
            <a:ext cx="498764" cy="498764"/>
          </a:xfrm>
          <a:prstGeom prst="rect">
            <a:avLst/>
          </a:prstGeom>
          <a:noFill/>
          <a:ln/>
        </p:spPr>
        <p:txBody>
          <a:bodyPr wrap="square" rtlCol="0" anchor="ctr"/>
          <a:lstStyle/>
          <a:p>
            <a:pPr algn="ctr" indent="0" marL="0">
              <a:buNone/>
            </a:pPr>
            <a:r>
              <a:rPr lang="en-US" sz="3000" b="1" dirty="0">
                <a:solidFill>
                  <a:srgbClr val="FFFFFF"/>
                </a:solidFill>
              </a:rPr>
              <a:t>2</a:t>
            </a:r>
            <a:endParaRPr lang="en-US" sz="3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457200" y="523702"/>
            <a:ext cx="4680065" cy="6051665"/>
          </a:xfrm>
          <a:prstGeom prst="rect">
            <a:avLst/>
          </a:prstGeom>
        </p:spPr>
      </p:pic>
      <p:sp>
        <p:nvSpPr>
          <p:cNvPr id="4" name="Text 0"/>
          <p:cNvSpPr/>
          <p:nvPr/>
        </p:nvSpPr>
        <p:spPr>
          <a:xfrm>
            <a:off x="5636029" y="1082733"/>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Перераспределение ресурсов</a:t>
            </a:r>
            <a:endParaRPr lang="en-US" sz="2200" dirty="0"/>
          </a:p>
        </p:txBody>
      </p:sp>
      <p:sp>
        <p:nvSpPr>
          <p:cNvPr id="5" name="Text 1"/>
          <p:cNvSpPr/>
          <p:nvPr/>
        </p:nvSpPr>
        <p:spPr>
          <a:xfrm>
            <a:off x="5636029" y="2078182"/>
            <a:ext cx="5818909" cy="2028305"/>
          </a:xfrm>
          <a:prstGeom prst="rect">
            <a:avLst/>
          </a:prstGeom>
          <a:noFill/>
          <a:ln/>
        </p:spPr>
        <p:txBody>
          <a:bodyPr wrap="square" rtlCol="0" anchor="t"/>
          <a:lstStyle/>
          <a:p>
            <a:pPr algn="l" indent="0" marL="0">
              <a:lnSpc>
                <a:spcPts val="2100"/>
              </a:lnSpc>
              <a:buNone/>
            </a:pPr>
            <a:r>
              <a:rPr lang="en-US" sz="1500" dirty="0">
                <a:solidFill>
                  <a:srgbClr val="000000"/>
                </a:solidFill>
              </a:rPr>
              <a:t>В условиях кризиса 2020 года многие компании сократили расходы на 15–30%, что позволило им сохранить положительный денежный поток. Перераспределение ресурсов включает оптимизацию операционных затрат на 20% и пересмотр маркетинговой стратегии с сокращением бюджета на 10%, но с акцентом на наиболее эффективные каналы продвижения.</a:t>
            </a:r>
            <a:endParaRPr lang="en-US" sz="1500" dirty="0"/>
          </a:p>
        </p:txBody>
      </p:sp>
      <p:sp>
        <p:nvSpPr>
          <p:cNvPr id="6" name="Text 2"/>
          <p:cNvSpPr/>
          <p:nvPr/>
        </p:nvSpPr>
        <p:spPr>
          <a:xfrm>
            <a:off x="5636029" y="4106487"/>
            <a:ext cx="5818909" cy="964276"/>
          </a:xfrm>
          <a:prstGeom prst="rect">
            <a:avLst/>
          </a:prstGeom>
          <a:noFill/>
          <a:ln/>
        </p:spPr>
        <p:txBody>
          <a:bodyPr wrap="square" rtlCol="0" anchor="t"/>
          <a:lstStyle/>
          <a:p>
            <a:pPr algn="l" indent="0" marL="0">
              <a:lnSpc>
                <a:spcPts val="2100"/>
              </a:lnSpc>
              <a:buNone/>
            </a:pPr>
            <a:r>
              <a:rPr lang="en-US" sz="1500" dirty="0">
                <a:solidFill>
                  <a:srgbClr val="000000"/>
                </a:solidFill>
              </a:rPr>
              <a:t>Эти меры помогли сократить убытки и ускорить адаптацию к новым рыночным условиям на 30–40% в сравнении с компаниями, которые не проводили такие оптимизации.</a:t>
            </a:r>
            <a:endParaRPr lang="en-US" sz="15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498764" y="415636"/>
            <a:ext cx="3308465" cy="6051665"/>
          </a:xfrm>
          <a:prstGeom prst="rect">
            <a:avLst/>
          </a:prstGeom>
        </p:spPr>
      </p:pic>
      <p:sp>
        <p:nvSpPr>
          <p:cNvPr id="4" name="Text 0"/>
          <p:cNvSpPr/>
          <p:nvPr/>
        </p:nvSpPr>
        <p:spPr>
          <a:xfrm>
            <a:off x="4015047" y="1082733"/>
            <a:ext cx="4073236" cy="548640"/>
          </a:xfrm>
          <a:prstGeom prst="rect">
            <a:avLst/>
          </a:prstGeom>
          <a:noFill/>
          <a:ln/>
        </p:spPr>
        <p:txBody>
          <a:bodyPr wrap="square" rtlCol="0" anchor="t"/>
          <a:lstStyle/>
          <a:p>
            <a:pPr indent="0" marL="0">
              <a:lnSpc>
                <a:spcPts val="3100"/>
              </a:lnSpc>
              <a:buNone/>
            </a:pPr>
            <a:r>
              <a:rPr lang="en-US" sz="2200" b="1" dirty="0">
                <a:solidFill>
                  <a:srgbClr val="000000"/>
                </a:solidFill>
              </a:rPr>
              <a:t>Роль лидерства в кризис</a:t>
            </a:r>
            <a:endParaRPr lang="en-US" sz="2200" dirty="0"/>
          </a:p>
        </p:txBody>
      </p:sp>
      <p:sp>
        <p:nvSpPr>
          <p:cNvPr id="5" name="Text 1"/>
          <p:cNvSpPr/>
          <p:nvPr/>
        </p:nvSpPr>
        <p:spPr>
          <a:xfrm>
            <a:off x="4015047" y="2078182"/>
            <a:ext cx="3906982" cy="964276"/>
          </a:xfrm>
          <a:prstGeom prst="rect">
            <a:avLst/>
          </a:prstGeom>
          <a:noFill/>
          <a:ln/>
        </p:spPr>
        <p:txBody>
          <a:bodyPr wrap="square" rtlCol="0" anchor="t"/>
          <a:lstStyle/>
          <a:p>
            <a:pPr algn="l" indent="0" marL="0">
              <a:lnSpc>
                <a:spcPts val="2100"/>
              </a:lnSpc>
              <a:buNone/>
            </a:pPr>
            <a:r>
              <a:rPr lang="en-US" sz="1500" dirty="0">
                <a:solidFill>
                  <a:srgbClr val="000000"/>
                </a:solidFill>
              </a:rPr>
              <a:t>В условиях кризиса эффективное лидерство может повысить вероятность выживания компании на 30%.</a:t>
            </a:r>
            <a:endParaRPr lang="en-US" sz="1500" dirty="0"/>
          </a:p>
        </p:txBody>
      </p:sp>
      <p:sp>
        <p:nvSpPr>
          <p:cNvPr id="6" name="Text 2"/>
          <p:cNvSpPr/>
          <p:nvPr/>
        </p:nvSpPr>
        <p:spPr>
          <a:xfrm>
            <a:off x="8088284" y="2078182"/>
            <a:ext cx="3906982" cy="3092335"/>
          </a:xfrm>
          <a:prstGeom prst="rect">
            <a:avLst/>
          </a:prstGeom>
          <a:noFill/>
          <a:ln/>
        </p:spPr>
        <p:txBody>
          <a:bodyPr wrap="square" rtlCol="0" anchor="t"/>
          <a:lstStyle/>
          <a:p>
            <a:pPr algn="l" indent="0" marL="0">
              <a:lnSpc>
                <a:spcPts val="2100"/>
              </a:lnSpc>
              <a:buNone/>
            </a:pPr>
            <a:r>
              <a:rPr lang="en-US" sz="1500" dirty="0">
                <a:solidFill>
                  <a:srgbClr val="000000"/>
                </a:solidFill>
              </a:rPr>
              <a:t>Руководители, способные быстро адаптироваться к меняющимся условиям, способны сократить сроки принятия важных решений на 25%, что особенно актуально в ситуациях, когда каждая минута на счету. Исследования показывают, что компании с сильными лидерами имеют на 43% больше шансов сохранить положительный денежный поток по сравнению с организациями, где руководство менее активно и адаптивно.</a:t>
            </a:r>
            <a:endParaRPr lang="en-US" sz="15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2026-09-02T15:06:45Z</dcterms:created>
  <dcterms:modified xsi:type="dcterms:W3CDTF">2026-09-02T15:06:45Z</dcterms:modified>
</cp:coreProperties>
</file>