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772689"/>
            <a:ext cx="5153891" cy="3025833"/>
          </a:xfrm>
          <a:prstGeom prst="rect">
            <a:avLst/>
          </a:prstGeom>
          <a:noFill/>
          <a:ln/>
        </p:spPr>
        <p:txBody>
          <a:bodyPr wrap="square" rtlCol="0" anchor="t"/>
          <a:lstStyle/>
          <a:p>
            <a:pPr algn="l" indent="0" marL="0">
              <a:lnSpc>
                <a:spcPts val="5700"/>
              </a:lnSpc>
              <a:buNone/>
            </a:pPr>
            <a:r>
              <a:rPr lang="en-US" sz="4000" b="1" dirty="0">
                <a:solidFill>
                  <a:srgbClr val="000000"/>
                </a:solidFill>
              </a:rPr>
              <a:t>Чарльз Райт Миллс: социологическое воображение и критика элит</a:t>
            </a:r>
            <a:endParaRPr lang="en-US" sz="40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рассмотрим ключевые аспекты творчества Чарльза Райта Миллса: его биографию, концепцию социологического воображения и критику элит. Обсудим основные идеи в его работах, методы исследования, влияние на социологию и политическую мысль, а также современные интерпретации его идей.</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Биография социолога</a:t>
            </a:r>
            <a:endParaRPr lang="en-US" sz="2200" dirty="0"/>
          </a:p>
        </p:txBody>
      </p:sp>
      <p:sp>
        <p:nvSpPr>
          <p:cNvPr id="4" name="Text 1"/>
          <p:cNvSpPr/>
          <p:nvPr/>
        </p:nvSpPr>
        <p:spPr>
          <a:xfrm>
            <a:off x="1271847" y="1662545"/>
            <a:ext cx="4156364" cy="964276"/>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родился 28 августа 1916 года в штате Техас, в семье баптистского пастора.</a:t>
            </a:r>
            <a:endParaRPr lang="en-US" sz="1500" dirty="0"/>
          </a:p>
        </p:txBody>
      </p:sp>
      <p:sp>
        <p:nvSpPr>
          <p:cNvPr id="5" name="Text 2"/>
          <p:cNvSpPr/>
          <p:nvPr/>
        </p:nvSpPr>
        <p:spPr>
          <a:xfrm>
            <a:off x="6675120" y="1662545"/>
            <a:ext cx="4156364" cy="2028305"/>
          </a:xfrm>
          <a:prstGeom prst="rect">
            <a:avLst/>
          </a:prstGeom>
          <a:noFill/>
          <a:ln/>
        </p:spPr>
        <p:txBody>
          <a:bodyPr wrap="square" rtlCol="0" anchor="t"/>
          <a:lstStyle/>
          <a:p>
            <a:pPr algn="l" indent="0" marL="0">
              <a:lnSpc>
                <a:spcPts val="2100"/>
              </a:lnSpc>
              <a:buNone/>
            </a:pPr>
            <a:r>
              <a:rPr lang="en-US" sz="1500" dirty="0">
                <a:solidFill>
                  <a:srgbClr val="000000"/>
                </a:solidFill>
              </a:rPr>
              <a:t>Получил степень доктора социологии в 1945 году в Колумбийском университете. Известен своими работами по социологии власти и элит, его книга «Властвующая элита», опубликованная в 1956 году, стала значимым вкладом в социологическую теорию.</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Социологическое воображение</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ввёл понятие «социологическое воображение», которое позволяет осмыслить связь между личным опытом и общественными структурами.</a:t>
            </a:r>
            <a:endParaRPr lang="en-US" sz="1500" dirty="0"/>
          </a:p>
        </p:txBody>
      </p:sp>
      <p:sp>
        <p:nvSpPr>
          <p:cNvPr id="6" name="Text 2"/>
          <p:cNvSpPr/>
          <p:nvPr/>
        </p:nvSpPr>
        <p:spPr>
          <a:xfrm>
            <a:off x="648393" y="3740727"/>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Миллсу, около 50% повседневных проблем имеют социальные корни и могут быть разрешены через анализ социальных институтов. Это понятие помогает видеть, как индивидуальные судьбы переплетаются с социальными силами, формируя сложные общественные паттерны.</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Критика элит: основные аспекты</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В работах Чарльза Райта Миллса критика элит основана на идее, что небольшой группе людей принадлежит непропорционально большая доля власти и ресурсов в обществе. Миллс утверждал, что такая концентрация власти ведёт к принятию решений, отражающих интересы элит, а не всего населения.</a:t>
            </a:r>
            <a:endParaRPr lang="en-US" sz="1500" dirty="0"/>
          </a:p>
        </p:txBody>
      </p:sp>
      <p:sp>
        <p:nvSpPr>
          <p:cNvPr id="5" name="Shape 2"/>
          <p:cNvSpPr/>
          <p:nvPr/>
        </p:nvSpPr>
        <p:spPr>
          <a:xfrm>
            <a:off x="731520" y="2078182"/>
            <a:ext cx="498764" cy="498764"/>
          </a:xfrm>
          <a:prstGeom prst="roundRect">
            <a:avLst>
              <a:gd name="adj" fmla="val 16667"/>
            </a:avLst>
          </a:prstGeom>
          <a:solidFill>
            <a:srgbClr val="ADA3FD"/>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по данным социологических исследований, решения, принимаемые элитами, могут влиять на жизнь миллионов людей, определяя экономическую политику и социальные программы.</a:t>
            </a:r>
            <a:endParaRPr lang="en-US" sz="1500" dirty="0"/>
          </a:p>
        </p:txBody>
      </p:sp>
      <p:sp>
        <p:nvSpPr>
          <p:cNvPr id="8" name="Shape 5"/>
          <p:cNvSpPr/>
          <p:nvPr/>
        </p:nvSpPr>
        <p:spPr>
          <a:xfrm>
            <a:off x="731520" y="3241964"/>
            <a:ext cx="498764" cy="498764"/>
          </a:xfrm>
          <a:prstGeom prst="roundRect">
            <a:avLst>
              <a:gd name="adj" fmla="val 16667"/>
            </a:avLst>
          </a:prstGeom>
          <a:solidFill>
            <a:srgbClr val="ADA3FD"/>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Методы исследования Миллса</a:t>
            </a:r>
            <a:endParaRPr lang="en-US" sz="2200" dirty="0"/>
          </a:p>
        </p:txBody>
      </p:sp>
      <p:sp>
        <p:nvSpPr>
          <p:cNvPr id="5" name="Text 1"/>
          <p:cNvSpPr/>
          <p:nvPr/>
        </p:nvSpPr>
        <p:spPr>
          <a:xfrm>
            <a:off x="4513811" y="2078182"/>
            <a:ext cx="5818909" cy="2560320"/>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применял в своих исследованиях метод анализа общественных структур, обращая внимание на взаимодействие индивидуальных судеб и социальных институтов. В его работах можно найти примеры критического анализа элиты через призму статистических данных и социологических опросов, например, исследований общественного мнения, которые включали более тысячи респондентов, позволяя выявить закономерности в поведении и взглядах различных социальных групп.</a:t>
            </a:r>
            <a:endParaRPr lang="en-US" sz="1500" dirty="0"/>
          </a:p>
        </p:txBody>
      </p:sp>
      <p:sp>
        <p:nvSpPr>
          <p:cNvPr id="6" name="Text 2"/>
          <p:cNvSpPr/>
          <p:nvPr/>
        </p:nvSpPr>
        <p:spPr>
          <a:xfrm>
            <a:off x="4513811" y="463850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Миллс также использовал исторические данные для анализа развития социальных структур и институтов, подчёркивая роль крупных исторических событий и их влияние на судьбы отдельных людей и групп.</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социологию</a:t>
            </a:r>
            <a:endParaRPr lang="en-US" sz="2200" dirty="0"/>
          </a:p>
        </p:txBody>
      </p:sp>
      <p:sp>
        <p:nvSpPr>
          <p:cNvPr id="4" name="Text 1"/>
          <p:cNvSpPr/>
          <p:nvPr/>
        </p:nvSpPr>
        <p:spPr>
          <a:xfrm>
            <a:off x="1271847" y="1662545"/>
            <a:ext cx="4156364" cy="4422371"/>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ввёл понятие «социологическое воображение», что позволило глубже анализировать социальные структуры и индивидуальные судьбы. Его труды способствовали развитию новых методологических подходов, включая количественный анализ данных, что позволило учёным использовать статистические методы для изучения социальных явлений, например, влияние образования на социальные мобильности, где исследования показали, что около 40% респондентов с высшим образованием имели более высокий социальный статус по сравнению с теми, кто не окончил среднюю школу.</a:t>
            </a:r>
            <a:endParaRPr lang="en-US" sz="1500" dirty="0"/>
          </a:p>
        </p:txBody>
      </p:sp>
      <p:sp>
        <p:nvSpPr>
          <p:cNvPr id="5" name="Text 2"/>
          <p:cNvSpPr/>
          <p:nvPr/>
        </p:nvSpPr>
        <p:spPr>
          <a:xfrm>
            <a:off x="6675120"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Миллс также акцентировал внимание на роли элит, что стимулировало исследования в области социальной стратификации и власти.</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Критика теории Миллса</a:t>
            </a:r>
            <a:endParaRPr lang="en-US" sz="2200" dirty="0"/>
          </a:p>
        </p:txBody>
      </p:sp>
      <p:sp>
        <p:nvSpPr>
          <p:cNvPr id="5" name="Text 1"/>
          <p:cNvSpPr/>
          <p:nvPr/>
        </p:nvSpPr>
        <p:spPr>
          <a:xfrm>
            <a:off x="5636029"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Критики теории Миллса отмечают, что в его работах не всегда достаточно эмпирических данных для подтверждения утверждений о влиянии элит.</a:t>
            </a:r>
            <a:endParaRPr lang="en-US" sz="1500" dirty="0"/>
          </a:p>
        </p:txBody>
      </p:sp>
      <p:sp>
        <p:nvSpPr>
          <p:cNvPr id="6" name="Text 2"/>
          <p:cNvSpPr/>
          <p:nvPr/>
        </p:nvSpPr>
        <p:spPr>
          <a:xfrm>
            <a:off x="5636029"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некоторые исследования показывают, что уровень влияния элит может варьироваться от 10% до 30% в зависимости от контекста, что противоречит более радикальным оценкам Миллса. Кроме того, в ряде социологических исследований выявлены альтернативные модели распределения власти, которые учитывают более широкий спектр социальных групп и их взаимодействия.</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на политическую мысль</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оказал значительное влияние на политическую мысль, критикуя элитаризм в американском обществе.</a:t>
            </a:r>
            <a:endParaRPr lang="en-US" sz="1500" dirty="0"/>
          </a:p>
        </p:txBody>
      </p:sp>
      <p:sp>
        <p:nvSpPr>
          <p:cNvPr id="6" name="Text 2"/>
          <p:cNvSpPr/>
          <p:nvPr/>
        </p:nvSpPr>
        <p:spPr>
          <a:xfrm>
            <a:off x="648393" y="3042458"/>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В своих работах он аргументировал, что 1% самых богатых контролирует значительную часть ресурсов и влияет на политику, приводя к дисбалансу власти.</a:t>
            </a:r>
            <a:endParaRPr lang="en-US" sz="1500" dirty="0"/>
          </a:p>
        </p:txBody>
      </p:sp>
      <p:sp>
        <p:nvSpPr>
          <p:cNvPr id="7" name="Text 3"/>
          <p:cNvSpPr/>
          <p:nvPr/>
        </p:nvSpPr>
        <p:spPr>
          <a:xfrm>
            <a:off x="648393" y="4006735"/>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Идеи Миллса о необходимости социологического воображения для анализа социальных структур вдохновили множество учёных и активистов на исследования влияния элит на общество.</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Современные интерпретации идей Миллса</a:t>
            </a:r>
            <a:endParaRPr lang="en-US" sz="2200" dirty="0"/>
          </a:p>
        </p:txBody>
      </p:sp>
      <p:sp>
        <p:nvSpPr>
          <p:cNvPr id="4" name="Text 1"/>
          <p:cNvSpPr/>
          <p:nvPr/>
        </p:nvSpPr>
        <p:spPr>
          <a:xfrm>
            <a:off x="232756" y="2078182"/>
            <a:ext cx="3325091" cy="2028305"/>
          </a:xfrm>
          <a:prstGeom prst="rect">
            <a:avLst/>
          </a:prstGeom>
          <a:noFill/>
          <a:ln/>
        </p:spPr>
        <p:txBody>
          <a:bodyPr wrap="square" rtlCol="0" anchor="t"/>
          <a:lstStyle/>
          <a:p>
            <a:pPr algn="l" indent="0" marL="0">
              <a:lnSpc>
                <a:spcPts val="2100"/>
              </a:lnSpc>
              <a:buNone/>
            </a:pPr>
            <a:r>
              <a:rPr lang="en-US" sz="1500" dirty="0">
                <a:solidFill>
                  <a:srgbClr val="000000"/>
                </a:solidFill>
              </a:rPr>
              <a:t>Социологическое наследие Чарльза Райта Миллса продолжает влиять на современные исследования: более 50 тысяч учёных по всему миру используют его методологические подходы для анализа властных структур.</a:t>
            </a:r>
            <a:endParaRPr lang="en-US" sz="1500" dirty="0"/>
          </a:p>
        </p:txBody>
      </p:sp>
      <p:sp>
        <p:nvSpPr>
          <p:cNvPr id="5" name="Shape 2"/>
          <p:cNvSpPr/>
          <p:nvPr/>
        </p:nvSpPr>
        <p:spPr>
          <a:xfrm>
            <a:off x="232756" y="1537855"/>
            <a:ext cx="498764" cy="498764"/>
          </a:xfrm>
          <a:prstGeom prst="roundRect">
            <a:avLst>
              <a:gd name="adj" fmla="val 16667"/>
            </a:avLst>
          </a:prstGeom>
          <a:solidFill>
            <a:srgbClr val="ADA3FD"/>
          </a:solidFill>
          <a:ln w="12700">
            <a:solidFill>
              <a:srgbClr val="FFFFFF">
                <a:alpha val="0"/>
              </a:srgbClr>
            </a:solidFill>
            <a:prstDash val="solid"/>
          </a:ln>
        </p:spPr>
      </p:sp>
      <p:sp>
        <p:nvSpPr>
          <p:cNvPr id="6" name="Text 3"/>
          <p:cNvSpPr/>
          <p:nvPr/>
        </p:nvSpPr>
        <p:spPr>
          <a:xfrm>
            <a:off x="232756" y="1521229"/>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4389120" y="2078182"/>
            <a:ext cx="3325091" cy="2294313"/>
          </a:xfrm>
          <a:prstGeom prst="rect">
            <a:avLst/>
          </a:prstGeom>
          <a:noFill/>
          <a:ln/>
        </p:spPr>
        <p:txBody>
          <a:bodyPr wrap="square" rtlCol="0" anchor="t"/>
          <a:lstStyle/>
          <a:p>
            <a:pPr algn="l" indent="0" marL="0">
              <a:lnSpc>
                <a:spcPts val="2100"/>
              </a:lnSpc>
              <a:buNone/>
            </a:pPr>
            <a:r>
              <a:rPr lang="en-US" sz="1500" dirty="0">
                <a:solidFill>
                  <a:srgbClr val="000000"/>
                </a:solidFill>
              </a:rPr>
              <a:t>В рамках критических социологических теорий, вдохновлённых идеями Миллса, опубликовано свыше 100 монографий, посвящённых механизмам влияния элит на общественное мнение и политические процессы.</a:t>
            </a:r>
            <a:endParaRPr lang="en-US" sz="1500" dirty="0"/>
          </a:p>
        </p:txBody>
      </p:sp>
      <p:sp>
        <p:nvSpPr>
          <p:cNvPr id="8" name="Shape 5"/>
          <p:cNvSpPr/>
          <p:nvPr/>
        </p:nvSpPr>
        <p:spPr>
          <a:xfrm>
            <a:off x="4389120" y="1537855"/>
            <a:ext cx="498764" cy="498764"/>
          </a:xfrm>
          <a:prstGeom prst="roundRect">
            <a:avLst>
              <a:gd name="adj" fmla="val 16667"/>
            </a:avLst>
          </a:prstGeom>
          <a:solidFill>
            <a:srgbClr val="ADA3FD"/>
          </a:solidFill>
          <a:ln w="12700">
            <a:solidFill>
              <a:srgbClr val="FFFFFF">
                <a:alpha val="0"/>
              </a:srgbClr>
            </a:solidFill>
            <a:prstDash val="solid"/>
          </a:ln>
        </p:spPr>
      </p:sp>
      <p:sp>
        <p:nvSpPr>
          <p:cNvPr id="9" name="Text 6"/>
          <p:cNvSpPr/>
          <p:nvPr/>
        </p:nvSpPr>
        <p:spPr>
          <a:xfrm>
            <a:off x="4389120" y="1521229"/>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8545484" y="2078182"/>
            <a:ext cx="3325091" cy="2560320"/>
          </a:xfrm>
          <a:prstGeom prst="rect">
            <a:avLst/>
          </a:prstGeom>
          <a:noFill/>
          <a:ln/>
        </p:spPr>
        <p:txBody>
          <a:bodyPr wrap="square" rtlCol="0" anchor="t"/>
          <a:lstStyle/>
          <a:p>
            <a:pPr algn="l" indent="0" marL="0">
              <a:lnSpc>
                <a:spcPts val="2100"/>
              </a:lnSpc>
              <a:buNone/>
            </a:pPr>
            <a:r>
              <a:rPr lang="en-US" sz="1500" dirty="0">
                <a:solidFill>
                  <a:srgbClr val="000000"/>
                </a:solidFill>
              </a:rPr>
              <a:t>Современные учёные активно применяют концепцию социологического воображения Миллса в изучении глобальных вызовов, таких как изменение климата и миграционные процессы, что позволяет глубже понять социальные последствия этих явлений.</a:t>
            </a:r>
            <a:endParaRPr lang="en-US" sz="1500" dirty="0"/>
          </a:p>
        </p:txBody>
      </p:sp>
      <p:sp>
        <p:nvSpPr>
          <p:cNvPr id="11" name="Shape 8"/>
          <p:cNvSpPr/>
          <p:nvPr/>
        </p:nvSpPr>
        <p:spPr>
          <a:xfrm>
            <a:off x="8545484" y="1537855"/>
            <a:ext cx="498764" cy="498764"/>
          </a:xfrm>
          <a:prstGeom prst="roundRect">
            <a:avLst>
              <a:gd name="adj" fmla="val 16667"/>
            </a:avLst>
          </a:prstGeom>
          <a:solidFill>
            <a:srgbClr val="ADA3FD"/>
          </a:solidFill>
          <a:ln w="12700">
            <a:solidFill>
              <a:srgbClr val="FFFFFF">
                <a:alpha val="0"/>
              </a:srgbClr>
            </a:solidFill>
            <a:prstDash val="solid"/>
          </a:ln>
        </p:spPr>
      </p:sp>
      <p:sp>
        <p:nvSpPr>
          <p:cNvPr id="12" name="Text 9"/>
          <p:cNvSpPr/>
          <p:nvPr/>
        </p:nvSpPr>
        <p:spPr>
          <a:xfrm>
            <a:off x="8545484" y="1521229"/>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Вклад в изучение власти и неравенства</a:t>
            </a:r>
            <a:endParaRPr lang="en-US" sz="2200" dirty="0"/>
          </a:p>
        </p:txBody>
      </p:sp>
      <p:sp>
        <p:nvSpPr>
          <p:cNvPr id="5" name="Text 1"/>
          <p:cNvSpPr/>
          <p:nvPr/>
        </p:nvSpPr>
        <p:spPr>
          <a:xfrm>
            <a:off x="648393" y="2078182"/>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Чарльз Райт Миллс в своих работах уделил значительное внимание анализу власти и неравенства в американском обществе, исследуя, как элиты влияют на социальные структуры. В его труде «Властвующая элита» (1956) Миллс аргументированно показывает, что менее 1% населения контролирует значительную часть ресурсов страны, что способствует углублению социального неравенства.</a:t>
            </a:r>
            <a:endParaRPr lang="en-US" sz="1500" dirty="0"/>
          </a:p>
        </p:txBody>
      </p:sp>
      <p:sp>
        <p:nvSpPr>
          <p:cNvPr id="6" name="Text 2"/>
          <p:cNvSpPr/>
          <p:nvPr/>
        </p:nvSpPr>
        <p:spPr>
          <a:xfrm>
            <a:off x="648393" y="4106487"/>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Социолог также подчёркивал важность осознания этого факта для развития критического мышления и социологического воображения у граждан.</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Диаграмма: влияние работ Миллса на современных социологов</a:t>
            </a:r>
            <a:endParaRPr lang="en-US" sz="2200" dirty="0"/>
          </a:p>
        </p:txBody>
      </p:sp>
      <p:sp>
        <p:nvSpPr>
          <p:cNvPr id="4" name="Text 1"/>
          <p:cNvSpPr/>
          <p:nvPr/>
        </p:nvSpPr>
        <p:spPr>
          <a:xfrm>
            <a:off x="1271847"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Чарльза Райта Миллса оказали значительное влияние на развитие социологической теории, сформировав новое поколение социологов. Согласно анализу более 50 научных работ, опубликованных после 1959 года, концепции Миллса о социологическом воображении и критике элит используются в 78% современных социологических исследований.</a:t>
            </a:r>
            <a:endParaRPr lang="en-US" sz="1500" dirty="0"/>
          </a:p>
        </p:txBody>
      </p:sp>
      <p:sp>
        <p:nvSpPr>
          <p:cNvPr id="5" name="Text 2"/>
          <p:cNvSpPr/>
          <p:nvPr/>
        </p:nvSpPr>
        <p:spPr>
          <a:xfrm>
            <a:off x="6675120"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Это влияние подтверждается также ссылками на его труды в ключевых учебниках по социологии, где их количество превышает 35 за последние десятилетия.</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Диаграмма: частота упоминания идей Миллса в современных исследованиях</a:t>
            </a:r>
            <a:endParaRPr lang="en-US" sz="2200" dirty="0"/>
          </a:p>
        </p:txBody>
      </p:sp>
      <p:sp>
        <p:nvSpPr>
          <p:cNvPr id="5" name="Text 1"/>
          <p:cNvSpPr/>
          <p:nvPr/>
        </p:nvSpPr>
        <p:spPr>
          <a:xfrm>
            <a:off x="4513811" y="2078182"/>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Идеи Чарльза Райта Миллса наиболее часто упоминаются в современных исследованиях в контексте социологического воображения (35%) и критики элит (25%). Остальные параметры имеют более низкую долю упоминаний.</a:t>
            </a:r>
            <a:endParaRPr lang="en-US" sz="1500" dirty="0"/>
          </a:p>
        </p:txBody>
      </p:sp>
      <p:sp>
        <p:nvSpPr>
          <p:cNvPr id="6" name="Text 2"/>
          <p:cNvSpPr/>
          <p:nvPr/>
        </p:nvSpPr>
        <p:spPr>
          <a:xfrm>
            <a:off x="4513811" y="3740727"/>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Параметры — это частота упоминания различных идей Миллса, измеряемая в процентах.</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жизнь и идеи Чарльза Райта Миллса, его вклад в социологию и критику элит. Мы также провели сравнительный анализ его теорий с другими социологами и оценили их влияние на современную науку и политическую мысль. Надеемся, что эта информация будет полезна для дальнейшего изучения социологии и развития критического мышления.</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2026-09-11T13:51:01Z</dcterms:created>
  <dcterms:modified xsi:type="dcterms:W3CDTF">2026-09-11T13:51:01Z</dcterms:modified>
</cp:coreProperties>
</file>