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8393" y="1539933"/>
            <a:ext cx="5153891" cy="3491345"/>
          </a:xfrm>
          <a:prstGeom prst="rect">
            <a:avLst/>
          </a:prstGeom>
          <a:noFill/>
          <a:ln/>
        </p:spPr>
        <p:txBody>
          <a:bodyPr wrap="square" rtlCol="0" anchor="t"/>
          <a:lstStyle/>
          <a:p>
            <a:pPr algn="l" indent="0" marL="0">
              <a:lnSpc>
                <a:spcPts val="6700"/>
              </a:lnSpc>
              <a:buNone/>
            </a:pPr>
            <a:r>
              <a:rPr lang="en-US" sz="4200" b="1" dirty="0">
                <a:solidFill>
                  <a:srgbClr val="000000"/>
                </a:solidFill>
              </a:rPr>
              <a:t>Гладиаторские бои: Машина политического влияния и зрелищ</a:t>
            </a:r>
            <a:endParaRPr lang="en-US" sz="4200" dirty="0"/>
          </a:p>
        </p:txBody>
      </p:sp>
      <p:sp>
        <p:nvSpPr>
          <p:cNvPr id="5" name="Text 1"/>
          <p:cNvSpPr/>
          <p:nvPr/>
        </p:nvSpPr>
        <p:spPr>
          <a:xfrm>
            <a:off x="648393" y="6234545"/>
            <a:ext cx="5403273" cy="432262"/>
          </a:xfrm>
          <a:prstGeom prst="rect">
            <a:avLst/>
          </a:prstGeom>
          <a:noFill/>
          <a:ln/>
        </p:spPr>
        <p:txBody>
          <a:bodyPr wrap="square" rtlCol="0" anchor="t"/>
          <a:lstStyle/>
          <a:p>
            <a:pPr algn="l"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Экономическое влияние гладиаторских боёв</a:t>
            </a:r>
            <a:endParaRPr lang="en-US" sz="2200" dirty="0"/>
          </a:p>
        </p:txBody>
      </p:sp>
      <p:sp>
        <p:nvSpPr>
          <p:cNvPr id="4" name="Text 1"/>
          <p:cNvSpPr/>
          <p:nvPr/>
        </p:nvSpPr>
        <p:spPr>
          <a:xfrm>
            <a:off x="1271847" y="2078182"/>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Гладиаторские бои были одним из ключевых элементов древнеримской экономики, приносящей в казну ежегодно до 30 миллионов сестерциев за счёт билетов и сопутствующих товаров. Эти мероприятия способствовали созданию более 10 тысяч рабочих мест в Риме, включая строителей арен, ремесленников и поставщиков продовольствия.</a:t>
            </a:r>
            <a:endParaRPr lang="en-US" sz="1500" dirty="0"/>
          </a:p>
        </p:txBody>
      </p:sp>
      <p:sp>
        <p:nvSpPr>
          <p:cNvPr id="5" name="Shape 2"/>
          <p:cNvSpPr/>
          <p:nvPr/>
        </p:nvSpPr>
        <p:spPr>
          <a:xfrm>
            <a:off x="731520" y="2078182"/>
            <a:ext cx="498764" cy="498764"/>
          </a:xfrm>
          <a:prstGeom prst="roundRect">
            <a:avLst>
              <a:gd name="adj" fmla="val 16667"/>
            </a:avLst>
          </a:prstGeom>
          <a:solidFill>
            <a:srgbClr val="9D8669"/>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3308465"/>
            <a:ext cx="9975273" cy="698269"/>
          </a:xfrm>
          <a:prstGeom prst="rect">
            <a:avLst/>
          </a:prstGeom>
          <a:noFill/>
          <a:ln/>
        </p:spPr>
        <p:txBody>
          <a:bodyPr wrap="square" rtlCol="0" anchor="t"/>
          <a:lstStyle/>
          <a:p>
            <a:pPr algn="l" indent="0" marL="0">
              <a:lnSpc>
                <a:spcPts val="2100"/>
              </a:lnSpc>
              <a:buNone/>
            </a:pPr>
            <a:r>
              <a:rPr lang="en-US" sz="1500" dirty="0">
                <a:solidFill>
                  <a:srgbClr val="000000"/>
                </a:solidFill>
              </a:rPr>
              <a:t>Более того, гладиаторские бои привлекали туристов и создавали спрос на гостиницы, питание и развлечения, что стимулировало развитие инфраструктуры и торговли в регионе.</a:t>
            </a:r>
            <a:endParaRPr lang="en-US" sz="1500" dirty="0"/>
          </a:p>
        </p:txBody>
      </p:sp>
      <p:sp>
        <p:nvSpPr>
          <p:cNvPr id="8" name="Shape 5"/>
          <p:cNvSpPr/>
          <p:nvPr/>
        </p:nvSpPr>
        <p:spPr>
          <a:xfrm>
            <a:off x="731520" y="3308465"/>
            <a:ext cx="498764" cy="498764"/>
          </a:xfrm>
          <a:prstGeom prst="roundRect">
            <a:avLst>
              <a:gd name="adj" fmla="val 16667"/>
            </a:avLst>
          </a:prstGeom>
          <a:solidFill>
            <a:srgbClr val="9D8669"/>
          </a:solidFill>
          <a:ln w="12700">
            <a:solidFill>
              <a:srgbClr val="FFFFFF">
                <a:alpha val="0"/>
              </a:srgbClr>
            </a:solidFill>
            <a:prstDash val="solid"/>
          </a:ln>
        </p:spPr>
      </p:sp>
      <p:sp>
        <p:nvSpPr>
          <p:cNvPr id="9" name="Text 6"/>
          <p:cNvSpPr/>
          <p:nvPr/>
        </p:nvSpPr>
        <p:spPr>
          <a:xfrm>
            <a:off x="731520" y="3266902"/>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на социальные структуры</a:t>
            </a:r>
            <a:endParaRPr lang="en-US" sz="2200" dirty="0"/>
          </a:p>
        </p:txBody>
      </p:sp>
      <p:sp>
        <p:nvSpPr>
          <p:cNvPr id="5" name="Text 1"/>
          <p:cNvSpPr/>
          <p:nvPr/>
        </p:nvSpPr>
        <p:spPr>
          <a:xfrm>
            <a:off x="648393" y="2078182"/>
            <a:ext cx="5818909" cy="3092335"/>
          </a:xfrm>
          <a:prstGeom prst="rect">
            <a:avLst/>
          </a:prstGeom>
          <a:noFill/>
          <a:ln/>
        </p:spPr>
        <p:txBody>
          <a:bodyPr wrap="square" rtlCol="0" anchor="t"/>
          <a:lstStyle/>
          <a:p>
            <a:pPr algn="l" indent="0" marL="0">
              <a:lnSpc>
                <a:spcPts val="2100"/>
              </a:lnSpc>
              <a:buNone/>
            </a:pPr>
            <a:r>
              <a:rPr lang="en-US" sz="1500" dirty="0">
                <a:solidFill>
                  <a:srgbClr val="000000"/>
                </a:solidFill>
              </a:rPr>
              <a:t>Гладиаторские бои являлись неотъемлемой частью социальной структуры Древнего Рима, привлекая ежегодно около 200 тысяч зрителей на арену Колизея. Эти зрелищные мероприятия способствовали укреплению власти императоров, которые использовали их для демонстрации силы и управления общественными настроениями, формируя таким образом основу социальной иерархии и социального контроля. В результате гладиаторские бои оказывали значительное влияние на социальную структуру и культурные нормы римского общества, отражая и укрепляя социальную стратификацию и представления о героизме и мужестве.</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565265"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Упадок гладиаторских боёв</a:t>
            </a:r>
            <a:endParaRPr lang="en-US" sz="2200" dirty="0"/>
          </a:p>
        </p:txBody>
      </p:sp>
      <p:sp>
        <p:nvSpPr>
          <p:cNvPr id="4" name="Text 1"/>
          <p:cNvSpPr/>
          <p:nvPr/>
        </p:nvSpPr>
        <p:spPr>
          <a:xfrm>
            <a:off x="1064029" y="1995055"/>
            <a:ext cx="10058400" cy="698269"/>
          </a:xfrm>
          <a:prstGeom prst="rect">
            <a:avLst/>
          </a:prstGeom>
          <a:noFill/>
          <a:ln/>
        </p:spPr>
        <p:txBody>
          <a:bodyPr wrap="square" rtlCol="0" anchor="t"/>
          <a:lstStyle/>
          <a:p>
            <a:pPr algn="l" indent="0" marL="0">
              <a:lnSpc>
                <a:spcPts val="2100"/>
              </a:lnSpc>
              <a:buNone/>
            </a:pPr>
            <a:r>
              <a:rPr lang="en-US" sz="1500" dirty="0">
                <a:solidFill>
                  <a:srgbClr val="000000"/>
                </a:solidFill>
              </a:rPr>
              <a:t>К III веку нашей эры популярность гладиаторских боёв начала снижаться: к примеру, в 217 году при императоре Макрине в одном из боев погибло 20 тысяч гладиаторов.</a:t>
            </a:r>
            <a:endParaRPr lang="en-US" sz="1500" dirty="0"/>
          </a:p>
        </p:txBody>
      </p:sp>
      <p:sp>
        <p:nvSpPr>
          <p:cNvPr id="5" name="Text 2"/>
          <p:cNvSpPr/>
          <p:nvPr/>
        </p:nvSpPr>
        <p:spPr>
          <a:xfrm>
            <a:off x="1064029" y="4156364"/>
            <a:ext cx="4655127" cy="698269"/>
          </a:xfrm>
          <a:prstGeom prst="rect">
            <a:avLst/>
          </a:prstGeom>
          <a:noFill/>
          <a:ln/>
        </p:spPr>
        <p:txBody>
          <a:bodyPr wrap="square" rtlCol="0" anchor="t"/>
          <a:lstStyle/>
          <a:p>
            <a:pPr algn="l" indent="0" marL="0">
              <a:lnSpc>
                <a:spcPts val="2100"/>
              </a:lnSpc>
              <a:buNone/>
            </a:pPr>
            <a:r>
              <a:rPr lang="en-US" sz="1500" dirty="0">
                <a:solidFill>
                  <a:srgbClr val="000000"/>
                </a:solidFill>
              </a:rPr>
              <a:t>Нехватка легионеров и рост затрат на зрелища привели к сокращению их частоты.</a:t>
            </a:r>
            <a:endParaRPr lang="en-US" sz="1500" dirty="0"/>
          </a:p>
        </p:txBody>
      </p:sp>
      <p:sp>
        <p:nvSpPr>
          <p:cNvPr id="6" name="Text 3"/>
          <p:cNvSpPr/>
          <p:nvPr/>
        </p:nvSpPr>
        <p:spPr>
          <a:xfrm>
            <a:off x="6882938" y="4156364"/>
            <a:ext cx="4655127" cy="1230284"/>
          </a:xfrm>
          <a:prstGeom prst="rect">
            <a:avLst/>
          </a:prstGeom>
          <a:noFill/>
          <a:ln/>
        </p:spPr>
        <p:txBody>
          <a:bodyPr wrap="square" rtlCol="0" anchor="t"/>
          <a:lstStyle/>
          <a:p>
            <a:pPr algn="l" indent="0" marL="0">
              <a:lnSpc>
                <a:spcPts val="2100"/>
              </a:lnSpc>
              <a:buNone/>
            </a:pPr>
            <a:r>
              <a:rPr lang="en-US" sz="1500" dirty="0">
                <a:solidFill>
                  <a:srgbClr val="000000"/>
                </a:solidFill>
              </a:rPr>
              <a:t>При Константине Великом гладиаторские игры были официально запрещены в 325 году нашей эры, что стало началом окончательного упадка этой практики.</a:t>
            </a:r>
            <a:endParaRPr lang="en-US" sz="1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624455" y="415636"/>
            <a:ext cx="3308465" cy="6051665"/>
          </a:xfrm>
          <a:prstGeom prst="rect">
            <a:avLst/>
          </a:prstGeom>
        </p:spPr>
      </p:pic>
      <p:sp>
        <p:nvSpPr>
          <p:cNvPr id="4" name="Text 0"/>
          <p:cNvSpPr/>
          <p:nvPr/>
        </p:nvSpPr>
        <p:spPr>
          <a:xfrm>
            <a:off x="315884"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Наследие гладиаторских боёв в культуре</a:t>
            </a:r>
            <a:endParaRPr lang="en-US" sz="2200" dirty="0"/>
          </a:p>
        </p:txBody>
      </p:sp>
      <p:sp>
        <p:nvSpPr>
          <p:cNvPr id="5" name="Text 1"/>
          <p:cNvSpPr/>
          <p:nvPr/>
        </p:nvSpPr>
        <p:spPr>
          <a:xfrm>
            <a:off x="315884" y="2078182"/>
            <a:ext cx="3906982" cy="2294313"/>
          </a:xfrm>
          <a:prstGeom prst="rect">
            <a:avLst/>
          </a:prstGeom>
          <a:noFill/>
          <a:ln/>
        </p:spPr>
        <p:txBody>
          <a:bodyPr wrap="square" rtlCol="0" anchor="t"/>
          <a:lstStyle/>
          <a:p>
            <a:pPr algn="l" indent="0" marL="0">
              <a:lnSpc>
                <a:spcPts val="2100"/>
              </a:lnSpc>
              <a:buNone/>
            </a:pPr>
            <a:r>
              <a:rPr lang="en-US" sz="1500" dirty="0">
                <a:solidFill>
                  <a:srgbClr val="000000"/>
                </a:solidFill>
              </a:rPr>
              <a:t>Диаграмма показывает масштаб культурного влияния гладиаторских боёв через различные исторические и современные источники. Параметры на диаграмме — количество упоминаний и отсылок к гладиаторским боям в разных видах искусства и литературы, измеряются в единицах.</a:t>
            </a:r>
            <a:endParaRPr lang="en-US" sz="1500" dirty="0"/>
          </a:p>
        </p:txBody>
      </p:sp>
      <p:sp>
        <p:nvSpPr>
          <p:cNvPr id="6" name="Text 2"/>
          <p:cNvSpPr/>
          <p:nvPr/>
        </p:nvSpPr>
        <p:spPr>
          <a:xfrm>
            <a:off x="4389120" y="2078182"/>
            <a:ext cx="3906982" cy="1230284"/>
          </a:xfrm>
          <a:prstGeom prst="rect">
            <a:avLst/>
          </a:prstGeom>
          <a:noFill/>
          <a:ln/>
        </p:spPr>
        <p:txBody>
          <a:bodyPr wrap="square" rtlCol="0" anchor="t"/>
          <a:lstStyle/>
          <a:p>
            <a:pPr algn="l" indent="0" marL="0">
              <a:lnSpc>
                <a:spcPts val="2100"/>
              </a:lnSpc>
              <a:buNone/>
            </a:pPr>
            <a:r>
              <a:rPr lang="en-US" sz="1500" dirty="0">
                <a:solidFill>
                  <a:srgbClr val="000000"/>
                </a:solidFill>
              </a:rPr>
              <a:t>Наибольшее количество упоминаний наблюдается в литературных произведениях Древнего Рима и исторических романах.</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6051665"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6051665" y="2327564"/>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гладиаторские бои как феномен, который включал в себя элементы политического влияния, социальной структуры и культуры. Мы проследили их историческое развитие, влияние на общество и постепенный упадок, а также изучили их культурное наследие. Надеемся, что эта информация расширит ваши представления об этом аспекте древнеримской жизни.</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230284"/>
          </a:xfrm>
          <a:prstGeom prst="rect">
            <a:avLst/>
          </a:prstGeom>
          <a:noFill/>
          <a:ln/>
        </p:spPr>
        <p:txBody>
          <a:bodyPr wrap="square" rtlCol="0" anchor="t"/>
          <a:lstStyle/>
          <a:p>
            <a:pPr algn="ctr" indent="0" marL="0">
              <a:lnSpc>
                <a:spcPts val="2100"/>
              </a:lnSpc>
              <a:buNone/>
            </a:pPr>
            <a:r>
              <a:rPr lang="en-US" sz="1500" dirty="0">
                <a:solidFill>
                  <a:srgbClr val="000000"/>
                </a:solidFill>
              </a:rPr>
              <a:t>В презентации мы рассмотрим историю гладиаторских боёв, их роль в обществе и политике Древнего Рима. Обсудим типы боёв, их популярность в разных регионах, статус гладиаторов и зрелищность как инструмент власти.</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Исторический контекст гладиаторских боёв</a:t>
            </a:r>
            <a:endParaRPr lang="en-US" sz="2200" dirty="0"/>
          </a:p>
        </p:txBody>
      </p:sp>
      <p:sp>
        <p:nvSpPr>
          <p:cNvPr id="4" name="Text 1"/>
          <p:cNvSpPr/>
          <p:nvPr/>
        </p:nvSpPr>
        <p:spPr>
          <a:xfrm>
            <a:off x="1271847" y="2078182"/>
            <a:ext cx="9975273" cy="432262"/>
          </a:xfrm>
          <a:prstGeom prst="rect">
            <a:avLst/>
          </a:prstGeom>
          <a:noFill/>
          <a:ln/>
        </p:spPr>
        <p:txBody>
          <a:bodyPr wrap="square" rtlCol="0" anchor="t"/>
          <a:lstStyle/>
          <a:p>
            <a:pPr algn="l" indent="0" marL="0">
              <a:lnSpc>
                <a:spcPts val="2100"/>
              </a:lnSpc>
              <a:buNone/>
            </a:pPr>
            <a:r>
              <a:rPr lang="en-US" sz="1500" dirty="0">
                <a:solidFill>
                  <a:srgbClr val="000000"/>
                </a:solidFill>
              </a:rPr>
              <a:t>В Древнем Риме гладиаторские бои начали проводиться с III века до нашей эры, примерно с 264 года до н. э.</a:t>
            </a:r>
            <a:endParaRPr lang="en-US" sz="1500" dirty="0"/>
          </a:p>
        </p:txBody>
      </p:sp>
      <p:sp>
        <p:nvSpPr>
          <p:cNvPr id="5" name="Shape 2"/>
          <p:cNvSpPr/>
          <p:nvPr/>
        </p:nvSpPr>
        <p:spPr>
          <a:xfrm>
            <a:off x="731520" y="2078182"/>
            <a:ext cx="498764" cy="498764"/>
          </a:xfrm>
          <a:prstGeom prst="roundRect">
            <a:avLst>
              <a:gd name="adj" fmla="val 16667"/>
            </a:avLst>
          </a:prstGeom>
          <a:solidFill>
            <a:srgbClr val="9D8669"/>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3241964"/>
            <a:ext cx="9975273" cy="964276"/>
          </a:xfrm>
          <a:prstGeom prst="rect">
            <a:avLst/>
          </a:prstGeom>
          <a:noFill/>
          <a:ln/>
        </p:spPr>
        <p:txBody>
          <a:bodyPr wrap="square" rtlCol="0" anchor="t"/>
          <a:lstStyle/>
          <a:p>
            <a:pPr algn="l" indent="0" marL="0">
              <a:lnSpc>
                <a:spcPts val="2100"/>
              </a:lnSpc>
              <a:buNone/>
            </a:pPr>
            <a:r>
              <a:rPr lang="en-US" sz="1500" dirty="0">
                <a:solidFill>
                  <a:srgbClr val="000000"/>
                </a:solidFill>
              </a:rPr>
              <a:t>Первое известное состязание состоялось в Риме и длилось три дня, в нём участвовало три пары гладиаторов. К I веку нашей эры гладиаторские игры стали неотъемлемой частью общественных мероприятий, собирающими десятки тысяч зрителей, и проводились по праздникам и в дни государственных торжеств.</a:t>
            </a:r>
            <a:endParaRPr lang="en-US" sz="1500" dirty="0"/>
          </a:p>
        </p:txBody>
      </p:sp>
      <p:sp>
        <p:nvSpPr>
          <p:cNvPr id="8" name="Shape 5"/>
          <p:cNvSpPr/>
          <p:nvPr/>
        </p:nvSpPr>
        <p:spPr>
          <a:xfrm>
            <a:off x="731520" y="3241964"/>
            <a:ext cx="498764" cy="498764"/>
          </a:xfrm>
          <a:prstGeom prst="roundRect">
            <a:avLst>
              <a:gd name="adj" fmla="val 16667"/>
            </a:avLst>
          </a:prstGeom>
          <a:solidFill>
            <a:srgbClr val="9D8669"/>
          </a:solidFill>
          <a:ln w="12700">
            <a:solidFill>
              <a:srgbClr val="FFFFFF">
                <a:alpha val="0"/>
              </a:srgbClr>
            </a:solidFill>
            <a:prstDash val="solid"/>
          </a:ln>
        </p:spPr>
      </p:sp>
      <p:sp>
        <p:nvSpPr>
          <p:cNvPr id="9" name="Text 6"/>
          <p:cNvSpPr/>
          <p:nvPr/>
        </p:nvSpPr>
        <p:spPr>
          <a:xfrm>
            <a:off x="731520" y="3200400"/>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Роль гладиаторов в обществе</a:t>
            </a:r>
            <a:endParaRPr lang="en-US" sz="2200" dirty="0"/>
          </a:p>
        </p:txBody>
      </p:sp>
      <p:sp>
        <p:nvSpPr>
          <p:cNvPr id="5" name="Text 1"/>
          <p:cNvSpPr/>
          <p:nvPr/>
        </p:nvSpPr>
        <p:spPr>
          <a:xfrm>
            <a:off x="5636029" y="2078182"/>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Гладиаторы играли ключевую роль в общественной жизни Древнего Рима, их выступления собирали миллионы зрителей, около 60% из которых составляли жители Рима и его окрестностей. Среди участников боёв были как рабы, так и свободные граждане, что создавало сложные социальные связи и демонстрировало власть императора над жизнью и смертью.</a:t>
            </a:r>
            <a:endParaRPr lang="en-US" sz="1500" dirty="0"/>
          </a:p>
        </p:txBody>
      </p:sp>
      <p:sp>
        <p:nvSpPr>
          <p:cNvPr id="6" name="Text 2"/>
          <p:cNvSpPr/>
          <p:nvPr/>
        </p:nvSpPr>
        <p:spPr>
          <a:xfrm>
            <a:off x="5636029" y="4106487"/>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Их популярность способствовала укреплению авторитета власти и обеспечивала стабильный источник развлечений для населения, что подтверждалось большим количеством арени для боёв — в Риме их насчитывалось около 20.</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Гладиаторы и их статус</a:t>
            </a:r>
            <a:endParaRPr lang="en-US" sz="2200" dirty="0"/>
          </a:p>
        </p:txBody>
      </p:sp>
      <p:sp>
        <p:nvSpPr>
          <p:cNvPr id="4" name="Text 1"/>
          <p:cNvSpPr/>
          <p:nvPr/>
        </p:nvSpPr>
        <p:spPr>
          <a:xfrm>
            <a:off x="1271847" y="1662545"/>
            <a:ext cx="4156364" cy="2294313"/>
          </a:xfrm>
          <a:prstGeom prst="rect">
            <a:avLst/>
          </a:prstGeom>
          <a:noFill/>
          <a:ln/>
        </p:spPr>
        <p:txBody>
          <a:bodyPr wrap="square" rtlCol="0" anchor="t"/>
          <a:lstStyle/>
          <a:p>
            <a:pPr algn="l" indent="0" marL="0">
              <a:lnSpc>
                <a:spcPts val="2100"/>
              </a:lnSpc>
              <a:buNone/>
            </a:pPr>
            <a:r>
              <a:rPr lang="en-US" sz="1500" dirty="0">
                <a:solidFill>
                  <a:srgbClr val="000000"/>
                </a:solidFill>
              </a:rPr>
              <a:t>В Древнем Риме гладиаторы делились на категории, и их статус зависел от происхождения и типа боёв: так, популярные и сильные гладиаторы могли стать любимцами публики и получить больше шансов на выживание и свободу, тогда как многие были рабами, и их жизнь ценилась меньше.</a:t>
            </a:r>
            <a:endParaRPr lang="en-US" sz="1500" dirty="0"/>
          </a:p>
        </p:txBody>
      </p:sp>
      <p:sp>
        <p:nvSpPr>
          <p:cNvPr id="5" name="Shape 2"/>
          <p:cNvSpPr/>
          <p:nvPr/>
        </p:nvSpPr>
        <p:spPr>
          <a:xfrm>
            <a:off x="1271847" y="1122218"/>
            <a:ext cx="498764" cy="498764"/>
          </a:xfrm>
          <a:prstGeom prst="roundRect">
            <a:avLst>
              <a:gd name="adj" fmla="val 16667"/>
            </a:avLst>
          </a:prstGeom>
          <a:solidFill>
            <a:srgbClr val="9D8669"/>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6675120" y="1662545"/>
            <a:ext cx="4156364" cy="2826327"/>
          </a:xfrm>
          <a:prstGeom prst="rect">
            <a:avLst/>
          </a:prstGeom>
          <a:noFill/>
          <a:ln/>
        </p:spPr>
        <p:txBody>
          <a:bodyPr wrap="square" rtlCol="0" anchor="t"/>
          <a:lstStyle/>
          <a:p>
            <a:pPr algn="l" indent="0" marL="0">
              <a:lnSpc>
                <a:spcPts val="2100"/>
              </a:lnSpc>
              <a:buNone/>
            </a:pPr>
            <a:r>
              <a:rPr lang="en-US" sz="1500" dirty="0">
                <a:solidFill>
                  <a:srgbClr val="000000"/>
                </a:solidFill>
              </a:rPr>
              <a:t>Известны случаи, когда отдельные гладиаторы зарабатывали крупные суммы: например, некоторые получали до 50 000 сестерциев за успешный бой, что по тем временам было внушительной суммой. Среди гладиаторов встречались как приговорённые к смерти преступники, так и свободные добровольцы, искавшие славы и богатства, их число могло достигать нескольких тысяч человек на одной арене.</a:t>
            </a:r>
            <a:endParaRPr lang="en-US" sz="1500" dirty="0"/>
          </a:p>
        </p:txBody>
      </p:sp>
      <p:sp>
        <p:nvSpPr>
          <p:cNvPr id="8" name="Shape 5"/>
          <p:cNvSpPr/>
          <p:nvPr/>
        </p:nvSpPr>
        <p:spPr>
          <a:xfrm>
            <a:off x="6675120" y="1122218"/>
            <a:ext cx="498764" cy="498764"/>
          </a:xfrm>
          <a:prstGeom prst="roundRect">
            <a:avLst>
              <a:gd name="adj" fmla="val 16667"/>
            </a:avLst>
          </a:prstGeom>
          <a:solidFill>
            <a:srgbClr val="9D8669"/>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931025"/>
          </a:xfrm>
          <a:prstGeom prst="rect">
            <a:avLst/>
          </a:prstGeom>
          <a:noFill/>
          <a:ln/>
        </p:spPr>
        <p:txBody>
          <a:bodyPr wrap="square" rtlCol="0" anchor="t"/>
          <a:lstStyle/>
          <a:p>
            <a:pPr indent="0" marL="0">
              <a:lnSpc>
                <a:spcPts val="3100"/>
              </a:lnSpc>
              <a:buNone/>
            </a:pPr>
            <a:r>
              <a:rPr lang="en-US" sz="2200" b="1" dirty="0">
                <a:solidFill>
                  <a:srgbClr val="000000"/>
                </a:solidFill>
              </a:rPr>
              <a:t>Зрелищность как инструмент власти</a:t>
            </a:r>
            <a:endParaRPr lang="en-US" sz="2200" dirty="0"/>
          </a:p>
        </p:txBody>
      </p:sp>
      <p:sp>
        <p:nvSpPr>
          <p:cNvPr id="5" name="Text 1"/>
          <p:cNvSpPr/>
          <p:nvPr/>
        </p:nvSpPr>
        <p:spPr>
          <a:xfrm>
            <a:off x="4015047" y="2078182"/>
            <a:ext cx="3906982" cy="3358342"/>
          </a:xfrm>
          <a:prstGeom prst="rect">
            <a:avLst/>
          </a:prstGeom>
          <a:noFill/>
          <a:ln/>
        </p:spPr>
        <p:txBody>
          <a:bodyPr wrap="square" rtlCol="0" anchor="t"/>
          <a:lstStyle/>
          <a:p>
            <a:pPr algn="l" indent="0" marL="0">
              <a:lnSpc>
                <a:spcPts val="2100"/>
              </a:lnSpc>
              <a:buNone/>
            </a:pPr>
            <a:r>
              <a:rPr lang="en-US" sz="1500" dirty="0">
                <a:solidFill>
                  <a:srgbClr val="000000"/>
                </a:solidFill>
              </a:rPr>
              <a:t>Гладиаторские бои в Древнем Риме стали неотъемлемой частью культурной жизни, привлекая ежегодно до 200 тысяч зрителей на арену Колизея, что свидетельствует об их высокой популярности и значимости. Императоры использовали эти зрелища как инструмент политической власти, обеспечивая поддержку населения и укрепляя свой авторитет через организацию массовых и масштабных боёв.</a:t>
            </a:r>
            <a:endParaRPr lang="en-US" sz="1500" dirty="0"/>
          </a:p>
        </p:txBody>
      </p:sp>
      <p:sp>
        <p:nvSpPr>
          <p:cNvPr id="6" name="Text 2"/>
          <p:cNvSpPr/>
          <p:nvPr/>
        </p:nvSpPr>
        <p:spPr>
          <a:xfrm>
            <a:off x="8088284" y="2078182"/>
            <a:ext cx="3906982" cy="1762298"/>
          </a:xfrm>
          <a:prstGeom prst="rect">
            <a:avLst/>
          </a:prstGeom>
          <a:noFill/>
          <a:ln/>
        </p:spPr>
        <p:txBody>
          <a:bodyPr wrap="square" rtlCol="0" anchor="t"/>
          <a:lstStyle/>
          <a:p>
            <a:pPr algn="l" indent="0" marL="0">
              <a:lnSpc>
                <a:spcPts val="2100"/>
              </a:lnSpc>
              <a:buNone/>
            </a:pPr>
            <a:r>
              <a:rPr lang="en-US" sz="1500" dirty="0">
                <a:solidFill>
                  <a:srgbClr val="000000"/>
                </a:solidFill>
              </a:rPr>
              <a:t>В период правления Траяна, с 98 по 117 годы нашей эры, количество проводимых игр увеличилось, что подчёркивает их роль в укреплении государственной власти и демонстрации могущества империи.</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648393" y="1082733"/>
            <a:ext cx="7647709" cy="548640"/>
          </a:xfrm>
          <a:prstGeom prst="rect">
            <a:avLst/>
          </a:prstGeom>
          <a:noFill/>
          <a:ln/>
        </p:spPr>
        <p:txBody>
          <a:bodyPr wrap="square" rtlCol="0" anchor="t"/>
          <a:lstStyle/>
          <a:p>
            <a:pPr indent="0" marL="0">
              <a:lnSpc>
                <a:spcPts val="3100"/>
              </a:lnSpc>
              <a:buNone/>
            </a:pPr>
            <a:r>
              <a:rPr lang="en-US" sz="2200" b="1" dirty="0">
                <a:solidFill>
                  <a:srgbClr val="000000"/>
                </a:solidFill>
              </a:rPr>
              <a:t>Религиозные аспекты гладиаторских боёв</a:t>
            </a:r>
            <a:endParaRPr lang="en-US" sz="2200" dirty="0"/>
          </a:p>
        </p:txBody>
      </p:sp>
      <p:sp>
        <p:nvSpPr>
          <p:cNvPr id="4" name="Text 1"/>
          <p:cNvSpPr/>
          <p:nvPr/>
        </p:nvSpPr>
        <p:spPr>
          <a:xfrm>
            <a:off x="648393" y="2078182"/>
            <a:ext cx="7481455" cy="1230284"/>
          </a:xfrm>
          <a:prstGeom prst="rect">
            <a:avLst/>
          </a:prstGeom>
          <a:noFill/>
          <a:ln/>
        </p:spPr>
        <p:txBody>
          <a:bodyPr wrap="square" rtlCol="0" anchor="t"/>
          <a:lstStyle/>
          <a:p>
            <a:pPr algn="l" indent="0" marL="0">
              <a:lnSpc>
                <a:spcPts val="2100"/>
              </a:lnSpc>
              <a:buNone/>
            </a:pPr>
            <a:r>
              <a:rPr lang="en-US" sz="1500" dirty="0">
                <a:solidFill>
                  <a:srgbClr val="000000"/>
                </a:solidFill>
              </a:rPr>
              <a:t>В Древнем Риме до 98% населения были язычниками; ежегодно проходили около 100 гладиаторских боев при императоре Траяне (117 г.н.э.). Римляне видели в боях символ победы над варварами – более 40 тысяч зрителей посещали Колизей одновременно.</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Гладиаторы как символы силы и мужества</a:t>
            </a:r>
            <a:endParaRPr lang="en-US" sz="2200" dirty="0"/>
          </a:p>
        </p:txBody>
      </p:sp>
      <p:sp>
        <p:nvSpPr>
          <p:cNvPr id="5" name="Text 1"/>
          <p:cNvSpPr/>
          <p:nvPr/>
        </p:nvSpPr>
        <p:spPr>
          <a:xfrm>
            <a:off x="5636029" y="2078182"/>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Гладиаторы были неотъемлемой частью римской культуры и символом силы и мужества, воплощая идеал воина. Они сражались в Колизее и других амфитеатрах, где за десятилетия состоялось более тысячи боёв, привлекая миллионы зрителей. Их выступления, продолжавшиеся вплоть до V века нашей эры, наглядно демонстрировали власть и величие Римской империи.</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31273" y="415636"/>
            <a:ext cx="3308465" cy="6026727"/>
          </a:xfrm>
          <a:prstGeom prst="rect">
            <a:avLst/>
          </a:prstGeom>
        </p:spPr>
      </p:pic>
      <p:sp>
        <p:nvSpPr>
          <p:cNvPr id="4" name="Text 0"/>
          <p:cNvSpPr/>
          <p:nvPr/>
        </p:nvSpPr>
        <p:spPr>
          <a:xfrm>
            <a:off x="4804756"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Роль организаторов боёв</a:t>
            </a:r>
            <a:endParaRPr lang="en-US" sz="2200" dirty="0"/>
          </a:p>
        </p:txBody>
      </p:sp>
      <p:sp>
        <p:nvSpPr>
          <p:cNvPr id="5" name="Text 1"/>
          <p:cNvSpPr/>
          <p:nvPr/>
        </p:nvSpPr>
        <p:spPr>
          <a:xfrm>
            <a:off x="4804756"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Организаторы гладиаторских боёв в Древнем Риме контролировали подготовку бойцов, обеспечивая регулярные выступления не менее 100 раз в год.</a:t>
            </a:r>
            <a:endParaRPr lang="en-US" sz="1500" dirty="0"/>
          </a:p>
        </p:txBody>
      </p:sp>
      <p:sp>
        <p:nvSpPr>
          <p:cNvPr id="6" name="Text 2"/>
          <p:cNvSpPr/>
          <p:nvPr/>
        </p:nvSpPr>
        <p:spPr>
          <a:xfrm>
            <a:off x="4804756" y="3042458"/>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Они несли ответственность за привлечение значительных масс населения: по оценкам историков, на некоторых аренах собиралось до 50 000 зрителей.</a:t>
            </a:r>
            <a:endParaRPr lang="en-US" sz="1500" dirty="0"/>
          </a:p>
        </p:txBody>
      </p:sp>
      <p:sp>
        <p:nvSpPr>
          <p:cNvPr id="7" name="Text 3"/>
          <p:cNvSpPr/>
          <p:nvPr/>
        </p:nvSpPr>
        <p:spPr>
          <a:xfrm>
            <a:off x="4804756" y="4006735"/>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Их влияние на политическую жизнь было огромным: при помощи боёв они могли не только укрепить авторитет императора, но и сформировать общественное мнение, регулируя настроения горожан.</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2026-09-02T15:17:54Z</dcterms:created>
  <dcterms:modified xsi:type="dcterms:W3CDTF">2026-09-02T15:17:54Z</dcterms:modified>
</cp:coreProperties>
</file>