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5835535" y="2495896"/>
            <a:ext cx="6201295" cy="3208713"/>
          </a:xfrm>
          <a:prstGeom prst="rect">
            <a:avLst/>
          </a:prstGeom>
          <a:noFill/>
          <a:ln/>
        </p:spPr>
        <p:txBody>
          <a:bodyPr wrap="square" rtlCol="0" anchor="t"/>
          <a:lstStyle/>
          <a:p>
            <a:pPr algn="r" indent="0" marL="0">
              <a:lnSpc>
                <a:spcPts val="8100"/>
              </a:lnSpc>
              <a:buNone/>
            </a:pPr>
            <a:r>
              <a:rPr lang="en-US" sz="3400" b="1" dirty="0">
                <a:solidFill>
                  <a:srgbClr val="000000"/>
                </a:solidFill>
              </a:rPr>
              <a:t>Электрическая цепь: последовательное и параллельное соединение</a:t>
            </a:r>
            <a:endParaRPr lang="en-US" sz="3400" dirty="0"/>
          </a:p>
        </p:txBody>
      </p:sp>
      <p:sp>
        <p:nvSpPr>
          <p:cNvPr id="5" name="Text 1"/>
          <p:cNvSpPr/>
          <p:nvPr/>
        </p:nvSpPr>
        <p:spPr>
          <a:xfrm>
            <a:off x="6467302" y="6234545"/>
            <a:ext cx="5403273" cy="432262"/>
          </a:xfrm>
          <a:prstGeom prst="rect">
            <a:avLst/>
          </a:prstGeom>
          <a:noFill/>
          <a:ln/>
        </p:spPr>
        <p:txBody>
          <a:bodyPr wrap="square" rtlCol="0" anchor="t"/>
          <a:lstStyle/>
          <a:p>
            <a:pPr algn="r"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496291"/>
          </a:xfrm>
          <a:prstGeom prst="rect">
            <a:avLst/>
          </a:prstGeom>
          <a:noFill/>
          <a:ln/>
        </p:spPr>
        <p:txBody>
          <a:bodyPr wrap="square" rtlCol="0" anchor="t"/>
          <a:lstStyle/>
          <a:p>
            <a:pPr algn="ctr" indent="0" marL="0">
              <a:lnSpc>
                <a:spcPts val="2100"/>
              </a:lnSpc>
              <a:buNone/>
            </a:pPr>
            <a:r>
              <a:rPr lang="en-US" sz="1500" dirty="0">
                <a:solidFill>
                  <a:srgbClr val="000000"/>
                </a:solidFill>
              </a:rPr>
              <a:t>В этой презентации мы рассмотрим основные типы соединений в электрических цепях — последовательное и параллельное. Проанализируем их характеристики, преимущества и практическое применение. Также сравним мощность, распределение напряжения и параметры соединений.</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750224"/>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Основные понятия</a:t>
            </a:r>
            <a:endParaRPr lang="en-US" sz="2200" dirty="0"/>
          </a:p>
        </p:txBody>
      </p:sp>
      <p:sp>
        <p:nvSpPr>
          <p:cNvPr id="4" name="Text 1"/>
          <p:cNvSpPr/>
          <p:nvPr/>
        </p:nvSpPr>
        <p:spPr>
          <a:xfrm>
            <a:off x="1271847" y="2078182"/>
            <a:ext cx="9975273" cy="964276"/>
          </a:xfrm>
          <a:prstGeom prst="rect">
            <a:avLst/>
          </a:prstGeom>
          <a:noFill/>
          <a:ln/>
        </p:spPr>
        <p:txBody>
          <a:bodyPr wrap="square" rtlCol="0" anchor="t"/>
          <a:lstStyle/>
          <a:p>
            <a:pPr algn="l" indent="0" marL="0">
              <a:lnSpc>
                <a:spcPts val="2100"/>
              </a:lnSpc>
              <a:buNone/>
            </a:pPr>
            <a:r>
              <a:rPr lang="en-US" sz="1500" dirty="0">
                <a:solidFill>
                  <a:srgbClr val="000000"/>
                </a:solidFill>
              </a:rPr>
              <a:t>В электрической цепи ток может проходить через элементы последовательно или параллельно. При последовательном соединении общее сопротивление цепи складывается из сопротивлений всех элементов, например, если в цепи два резистора по 10 Ом, общее сопротивление составит 20 Ом.</a:t>
            </a:r>
            <a:endParaRPr lang="en-US" sz="1500" dirty="0"/>
          </a:p>
        </p:txBody>
      </p:sp>
      <p:sp>
        <p:nvSpPr>
          <p:cNvPr id="5" name="Text 2"/>
          <p:cNvSpPr/>
          <p:nvPr/>
        </p:nvSpPr>
        <p:spPr>
          <a:xfrm>
            <a:off x="1271847" y="3241964"/>
            <a:ext cx="9975273" cy="698269"/>
          </a:xfrm>
          <a:prstGeom prst="rect">
            <a:avLst/>
          </a:prstGeom>
          <a:noFill/>
          <a:ln/>
        </p:spPr>
        <p:txBody>
          <a:bodyPr wrap="square" rtlCol="0" anchor="t"/>
          <a:lstStyle/>
          <a:p>
            <a:pPr algn="l" indent="0" marL="0">
              <a:lnSpc>
                <a:spcPts val="2100"/>
              </a:lnSpc>
              <a:buNone/>
            </a:pPr>
            <a:r>
              <a:rPr lang="en-US" sz="1500" dirty="0">
                <a:solidFill>
                  <a:srgbClr val="000000"/>
                </a:solidFill>
              </a:rPr>
              <a:t>При параллельном соединении общее сопротивление уменьшается и может быть рассчитано по формуле 1/R = 1/R1 + 1/R2, где R1 и R2 — сопротивления отдельных элементов.</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Последовательное соединение</a:t>
            </a:r>
            <a:endParaRPr lang="en-US" sz="2200" dirty="0"/>
          </a:p>
        </p:txBody>
      </p:sp>
      <p:sp>
        <p:nvSpPr>
          <p:cNvPr id="5" name="Text 1"/>
          <p:cNvSpPr/>
          <p:nvPr/>
        </p:nvSpPr>
        <p:spPr>
          <a:xfrm>
            <a:off x="648393" y="2078182"/>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При последовательном соединении элементов в электрической цепи общее сопротивление равно сумме сопротивлений отдельных участков: например, при соединении трёх резисторов с сопротивлениями 10 Ом, 20 Ом и 30 Ом общее сопротивление составит 60 Ом.</a:t>
            </a:r>
            <a:endParaRPr lang="en-US" sz="1500" dirty="0"/>
          </a:p>
        </p:txBody>
      </p:sp>
      <p:sp>
        <p:nvSpPr>
          <p:cNvPr id="6" name="Text 2"/>
          <p:cNvSpPr/>
          <p:nvPr/>
        </p:nvSpPr>
        <p:spPr>
          <a:xfrm>
            <a:off x="648393" y="3574473"/>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В такой цепи ток одинаков на всех участках, а напряжение делится между элементами в зависимости от их сопротивления, что важно учитывать при расчёте параметров цепи.</a:t>
            </a:r>
            <a:endParaRPr lang="en-US" sz="1500" dirty="0"/>
          </a:p>
        </p:txBody>
      </p:sp>
      <p:sp>
        <p:nvSpPr>
          <p:cNvPr id="7" name="Text 3"/>
          <p:cNvSpPr/>
          <p:nvPr/>
        </p:nvSpPr>
        <p:spPr>
          <a:xfrm>
            <a:off x="648393" y="4804756"/>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Сила тока в последовательной цепи уменьшается, если увеличивается сопротивление одного из элементов, что демонстрирует взаимосвязь между компонентами электрической цепи.</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773084"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Характеристики последовательного соединения</a:t>
            </a:r>
            <a:endParaRPr lang="en-US" sz="2200" dirty="0"/>
          </a:p>
        </p:txBody>
      </p:sp>
      <p:sp>
        <p:nvSpPr>
          <p:cNvPr id="4" name="Text 1"/>
          <p:cNvSpPr/>
          <p:nvPr/>
        </p:nvSpPr>
        <p:spPr>
          <a:xfrm>
            <a:off x="1271847" y="166254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При последовательном соединении в электрической цепи общее сопротивление равно сумме сопротивлений всех элементов: R = R1 + R2 + .. + Rn.</a:t>
            </a:r>
            <a:endParaRPr lang="en-US" sz="1500" dirty="0"/>
          </a:p>
        </p:txBody>
      </p:sp>
      <p:sp>
        <p:nvSpPr>
          <p:cNvPr id="5" name="Shape 2"/>
          <p:cNvSpPr/>
          <p:nvPr/>
        </p:nvSpPr>
        <p:spPr>
          <a:xfrm>
            <a:off x="731520" y="1662545"/>
            <a:ext cx="498764" cy="498764"/>
          </a:xfrm>
          <a:prstGeom prst="roundRect">
            <a:avLst>
              <a:gd name="adj" fmla="val 16667"/>
            </a:avLst>
          </a:prstGeom>
          <a:solidFill>
            <a:srgbClr val="EDF2FB"/>
          </a:solidFill>
          <a:ln w="12700">
            <a:solidFill>
              <a:srgbClr val="FFFFFF">
                <a:alpha val="0"/>
              </a:srgbClr>
            </a:solidFill>
            <a:prstDash val="solid"/>
          </a:ln>
        </p:spPr>
      </p:sp>
      <p:sp>
        <p:nvSpPr>
          <p:cNvPr id="6" name="Text 3"/>
          <p:cNvSpPr/>
          <p:nvPr/>
        </p:nvSpPr>
        <p:spPr>
          <a:xfrm>
            <a:off x="731520" y="1620982"/>
            <a:ext cx="498764" cy="498764"/>
          </a:xfrm>
          <a:prstGeom prst="rect">
            <a:avLst/>
          </a:prstGeom>
          <a:noFill/>
          <a:ln/>
        </p:spPr>
        <p:txBody>
          <a:bodyPr wrap="square" rtlCol="0" anchor="ctr"/>
          <a:lstStyle/>
          <a:p>
            <a:pPr algn="ctr" indent="0" marL="0">
              <a:buNone/>
            </a:pPr>
            <a:r>
              <a:rPr lang="en-US" sz="3000" b="1" dirty="0">
                <a:solidFill>
                  <a:srgbClr val="5C85DC"/>
                </a:solidFill>
              </a:rPr>
              <a:t>1</a:t>
            </a:r>
            <a:endParaRPr lang="en-US" sz="3000" dirty="0"/>
          </a:p>
        </p:txBody>
      </p:sp>
      <p:sp>
        <p:nvSpPr>
          <p:cNvPr id="7" name="Text 4"/>
          <p:cNvSpPr/>
          <p:nvPr/>
        </p:nvSpPr>
        <p:spPr>
          <a:xfrm>
            <a:off x="1271847" y="2909455"/>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Сила тока во всех элементах цепи одинакова и равна I, а общее напряжение на концах участка равно сумме напряжений на каждом элементе: U = U1 + U2 + .. + Un.</a:t>
            </a:r>
            <a:endParaRPr lang="en-US" sz="1500" dirty="0"/>
          </a:p>
        </p:txBody>
      </p:sp>
      <p:sp>
        <p:nvSpPr>
          <p:cNvPr id="8" name="Shape 5"/>
          <p:cNvSpPr/>
          <p:nvPr/>
        </p:nvSpPr>
        <p:spPr>
          <a:xfrm>
            <a:off x="731520" y="2909455"/>
            <a:ext cx="498764" cy="498764"/>
          </a:xfrm>
          <a:prstGeom prst="roundRect">
            <a:avLst>
              <a:gd name="adj" fmla="val 16667"/>
            </a:avLst>
          </a:prstGeom>
          <a:solidFill>
            <a:srgbClr val="EDF2FB"/>
          </a:solidFill>
          <a:ln w="12700">
            <a:solidFill>
              <a:srgbClr val="FFFFFF">
                <a:alpha val="0"/>
              </a:srgbClr>
            </a:solidFill>
            <a:prstDash val="solid"/>
          </a:ln>
        </p:spPr>
      </p:sp>
      <p:sp>
        <p:nvSpPr>
          <p:cNvPr id="9" name="Text 6"/>
          <p:cNvSpPr/>
          <p:nvPr/>
        </p:nvSpPr>
        <p:spPr>
          <a:xfrm>
            <a:off x="731520" y="2867891"/>
            <a:ext cx="498764" cy="498764"/>
          </a:xfrm>
          <a:prstGeom prst="rect">
            <a:avLst/>
          </a:prstGeom>
          <a:noFill/>
          <a:ln/>
        </p:spPr>
        <p:txBody>
          <a:bodyPr wrap="square" rtlCol="0" anchor="ctr"/>
          <a:lstStyle/>
          <a:p>
            <a:pPr algn="ctr" indent="0" marL="0">
              <a:buNone/>
            </a:pPr>
            <a:r>
              <a:rPr lang="en-US" sz="3000" b="1" dirty="0">
                <a:solidFill>
                  <a:srgbClr val="5C85DC"/>
                </a:solidFill>
              </a:rPr>
              <a:t>2</a:t>
            </a:r>
            <a:endParaRPr lang="en-US" sz="3000" dirty="0"/>
          </a:p>
        </p:txBody>
      </p:sp>
      <p:sp>
        <p:nvSpPr>
          <p:cNvPr id="10" name="Text 7"/>
          <p:cNvSpPr/>
          <p:nvPr/>
        </p:nvSpPr>
        <p:spPr>
          <a:xfrm>
            <a:off x="1271847" y="3873731"/>
            <a:ext cx="6650182" cy="964276"/>
          </a:xfrm>
          <a:prstGeom prst="rect">
            <a:avLst/>
          </a:prstGeom>
          <a:noFill/>
          <a:ln/>
        </p:spPr>
        <p:txBody>
          <a:bodyPr wrap="square" rtlCol="0" anchor="t"/>
          <a:lstStyle/>
          <a:p>
            <a:pPr algn="l" indent="0" marL="0">
              <a:lnSpc>
                <a:spcPts val="2100"/>
              </a:lnSpc>
              <a:buNone/>
            </a:pPr>
            <a:r>
              <a:rPr lang="en-US" sz="1500" dirty="0">
                <a:solidFill>
                  <a:srgbClr val="000000"/>
                </a:solidFill>
              </a:rPr>
              <a:t>При добавлении нового элемента в цепь увеличивается общее сопротивление, что приводит к снижению общего тока при неизменном напряжении источника питания.</a:t>
            </a:r>
            <a:endParaRPr lang="en-US" sz="1500" dirty="0"/>
          </a:p>
        </p:txBody>
      </p:sp>
      <p:sp>
        <p:nvSpPr>
          <p:cNvPr id="11" name="Shape 8"/>
          <p:cNvSpPr/>
          <p:nvPr/>
        </p:nvSpPr>
        <p:spPr>
          <a:xfrm>
            <a:off x="731520" y="3873731"/>
            <a:ext cx="498764" cy="498764"/>
          </a:xfrm>
          <a:prstGeom prst="roundRect">
            <a:avLst>
              <a:gd name="adj" fmla="val 16667"/>
            </a:avLst>
          </a:prstGeom>
          <a:solidFill>
            <a:srgbClr val="EDF2FB"/>
          </a:solidFill>
          <a:ln w="12700">
            <a:solidFill>
              <a:srgbClr val="FFFFFF">
                <a:alpha val="0"/>
              </a:srgbClr>
            </a:solidFill>
            <a:prstDash val="solid"/>
          </a:ln>
        </p:spPr>
      </p:sp>
      <p:sp>
        <p:nvSpPr>
          <p:cNvPr id="12" name="Text 9"/>
          <p:cNvSpPr/>
          <p:nvPr/>
        </p:nvSpPr>
        <p:spPr>
          <a:xfrm>
            <a:off x="731520" y="3832167"/>
            <a:ext cx="498764" cy="498764"/>
          </a:xfrm>
          <a:prstGeom prst="rect">
            <a:avLst/>
          </a:prstGeom>
          <a:noFill/>
          <a:ln/>
        </p:spPr>
        <p:txBody>
          <a:bodyPr wrap="square" rtlCol="0" anchor="ctr"/>
          <a:lstStyle/>
          <a:p>
            <a:pPr algn="ctr" indent="0" marL="0">
              <a:buNone/>
            </a:pPr>
            <a:r>
              <a:rPr lang="en-US" sz="3000" b="1" dirty="0">
                <a:solidFill>
                  <a:srgbClr val="5C85DC"/>
                </a:solidFill>
              </a:rPr>
              <a:t>3</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Параллельное соединение</a:t>
            </a:r>
            <a:endParaRPr lang="en-US" sz="2200" dirty="0"/>
          </a:p>
        </p:txBody>
      </p:sp>
      <p:sp>
        <p:nvSpPr>
          <p:cNvPr id="5" name="Text 1"/>
          <p:cNvSpPr/>
          <p:nvPr/>
        </p:nvSpPr>
        <p:spPr>
          <a:xfrm>
            <a:off x="5636029"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При параллельном соединении элементы электрической цепи соединены таким образом, что напряжение на каждом из них одинаково и равно общему напряжению в цепи.</a:t>
            </a:r>
            <a:endParaRPr lang="en-US" sz="1500" dirty="0"/>
          </a:p>
        </p:txBody>
      </p:sp>
      <p:sp>
        <p:nvSpPr>
          <p:cNvPr id="6" name="Text 2"/>
          <p:cNvSpPr/>
          <p:nvPr/>
        </p:nvSpPr>
        <p:spPr>
          <a:xfrm>
            <a:off x="5636029" y="3740727"/>
            <a:ext cx="5818909" cy="2028305"/>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если в цепи с общим напряжением 220 В параллельно соединены два резистора с сопротивлениями 10 Ом и 20 Ом, то общее сопротивление цепи будет равно примерно 6,67 Ом, что рассчитывается по формуле 1/R = 1/R1 + 1/R2. Сила тока в такой цепи распределяется между резисторами в зависимости от их сопротивления, что обеспечивает более эффективное использование энергии.</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Характеристики параллельного соединения</a:t>
            </a:r>
            <a:endParaRPr lang="en-US" sz="2200" dirty="0"/>
          </a:p>
        </p:txBody>
      </p:sp>
      <p:sp>
        <p:nvSpPr>
          <p:cNvPr id="4" name="Text 1"/>
          <p:cNvSpPr/>
          <p:nvPr/>
        </p:nvSpPr>
        <p:spPr>
          <a:xfrm>
            <a:off x="1271847" y="1662545"/>
            <a:ext cx="4156364" cy="1762298"/>
          </a:xfrm>
          <a:prstGeom prst="rect">
            <a:avLst/>
          </a:prstGeom>
          <a:noFill/>
          <a:ln/>
        </p:spPr>
        <p:txBody>
          <a:bodyPr wrap="square" rtlCol="0" anchor="t"/>
          <a:lstStyle/>
          <a:p>
            <a:pPr algn="l" indent="0" marL="0">
              <a:lnSpc>
                <a:spcPts val="2100"/>
              </a:lnSpc>
              <a:buNone/>
            </a:pPr>
            <a:r>
              <a:rPr lang="en-US" sz="1500" dirty="0">
                <a:solidFill>
                  <a:srgbClr val="000000"/>
                </a:solidFill>
              </a:rPr>
              <a:t>При параллельном соединении напряжение на всех участках цепи одинаково и равно общему напряжению. Общее сопротивление рассчитывается по формуле $\frac{1}{R_{общ}} = \frac{1}{R_1} + \frac{1}{R_2} + \frac{1}{R_3} + ..</a:t>
            </a:r>
            <a:endParaRPr lang="en-US" sz="1500" dirty="0"/>
          </a:p>
        </p:txBody>
      </p:sp>
      <p:sp>
        <p:nvSpPr>
          <p:cNvPr id="5" name="Shape 2"/>
          <p:cNvSpPr/>
          <p:nvPr/>
        </p:nvSpPr>
        <p:spPr>
          <a:xfrm>
            <a:off x="1271847" y="1122218"/>
            <a:ext cx="498764" cy="498764"/>
          </a:xfrm>
          <a:prstGeom prst="roundRect">
            <a:avLst>
              <a:gd name="adj" fmla="val 16667"/>
            </a:avLst>
          </a:prstGeom>
          <a:solidFill>
            <a:srgbClr val="EDF2FB"/>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5C85DC"/>
                </a:solidFill>
              </a:rPr>
              <a:t>1</a:t>
            </a:r>
            <a:endParaRPr lang="en-US" sz="3000" dirty="0"/>
          </a:p>
        </p:txBody>
      </p:sp>
      <p:sp>
        <p:nvSpPr>
          <p:cNvPr id="7" name="Text 4"/>
          <p:cNvSpPr/>
          <p:nvPr/>
        </p:nvSpPr>
        <p:spPr>
          <a:xfrm>
            <a:off x="6675120" y="1662545"/>
            <a:ext cx="4156364" cy="964276"/>
          </a:xfrm>
          <a:prstGeom prst="rect">
            <a:avLst/>
          </a:prstGeom>
          <a:noFill/>
          <a:ln/>
        </p:spPr>
        <p:txBody>
          <a:bodyPr wrap="square" rtlCol="0" anchor="t"/>
          <a:lstStyle/>
          <a:p>
            <a:pPr algn="l" indent="0" marL="0">
              <a:lnSpc>
                <a:spcPts val="2100"/>
              </a:lnSpc>
              <a:buNone/>
            </a:pPr>
            <a:r>
              <a:rPr lang="en-US" sz="1500" dirty="0">
                <a:solidFill>
                  <a:srgbClr val="000000"/>
                </a:solidFill>
              </a:rPr>
              <a:t>+ \frac{1}{R_n}$. Сила тока в цепи при параллельном соединении равна сумме сил токов на отдельных участках.</a:t>
            </a:r>
            <a:endParaRPr lang="en-US" sz="1500" dirty="0"/>
          </a:p>
        </p:txBody>
      </p:sp>
      <p:sp>
        <p:nvSpPr>
          <p:cNvPr id="8" name="Shape 5"/>
          <p:cNvSpPr/>
          <p:nvPr/>
        </p:nvSpPr>
        <p:spPr>
          <a:xfrm>
            <a:off x="6675120" y="1122218"/>
            <a:ext cx="498764" cy="498764"/>
          </a:xfrm>
          <a:prstGeom prst="roundRect">
            <a:avLst>
              <a:gd name="adj" fmla="val 16667"/>
            </a:avLst>
          </a:prstGeom>
          <a:solidFill>
            <a:srgbClr val="EDF2FB"/>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5C85DC"/>
                </a:solidFill>
              </a:rPr>
              <a:t>2</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513811"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Сравнение мощности</a:t>
            </a:r>
            <a:endParaRPr lang="en-US" sz="2200" dirty="0"/>
          </a:p>
        </p:txBody>
      </p:sp>
      <p:sp>
        <p:nvSpPr>
          <p:cNvPr id="5" name="Text 1"/>
          <p:cNvSpPr/>
          <p:nvPr/>
        </p:nvSpPr>
        <p:spPr>
          <a:xfrm>
            <a:off x="4513811" y="2078182"/>
            <a:ext cx="5818909" cy="2294313"/>
          </a:xfrm>
          <a:prstGeom prst="rect">
            <a:avLst/>
          </a:prstGeom>
          <a:noFill/>
          <a:ln/>
        </p:spPr>
        <p:txBody>
          <a:bodyPr wrap="square" rtlCol="0" anchor="t"/>
          <a:lstStyle/>
          <a:p>
            <a:pPr algn="l" indent="0" marL="0">
              <a:lnSpc>
                <a:spcPts val="2100"/>
              </a:lnSpc>
              <a:buNone/>
            </a:pPr>
            <a:r>
              <a:rPr lang="en-US" sz="1500" dirty="0">
                <a:solidFill>
                  <a:srgbClr val="000000"/>
                </a:solidFill>
              </a:rPr>
              <a:t>При последовательном соединении элементов в цепи общее сопротивление равно сумме сопротивлений всех элементов, например, если у нас есть три резистора с сопротивлениями 10 Ом, 20 Ом и 30 Ом, общее сопротивление составит 60 Ом. При параллельном соединении общее сопротивление вычисляется по формуле 1/R = 1/R₁ + 1/R₂ + 1/R₃, и если взять те же резисторы, общее сопротивление будет меньше наименьшего из них, например, примерно 6,25 Ом.</a:t>
            </a:r>
            <a:endParaRPr lang="en-US" sz="1500" dirty="0"/>
          </a:p>
        </p:txBody>
      </p:sp>
      <p:sp>
        <p:nvSpPr>
          <p:cNvPr id="6" name="Text 2"/>
          <p:cNvSpPr/>
          <p:nvPr/>
        </p:nvSpPr>
        <p:spPr>
          <a:xfrm>
            <a:off x="4513811" y="4372495"/>
            <a:ext cx="5818909" cy="698269"/>
          </a:xfrm>
          <a:prstGeom prst="rect">
            <a:avLst/>
          </a:prstGeom>
          <a:noFill/>
          <a:ln/>
        </p:spPr>
        <p:txBody>
          <a:bodyPr wrap="square" rtlCol="0" anchor="t"/>
          <a:lstStyle/>
          <a:p>
            <a:pPr algn="l" indent="0" marL="0">
              <a:lnSpc>
                <a:spcPts val="2100"/>
              </a:lnSpc>
              <a:buNone/>
            </a:pPr>
            <a:r>
              <a:rPr lang="en-US" sz="1500" dirty="0">
                <a:solidFill>
                  <a:srgbClr val="000000"/>
                </a:solidFill>
              </a:rPr>
              <a:t>Это существенное различие в расчётах и поведении цепи важно учитывать при проектировании электрических схем.</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Практическое применение</a:t>
            </a:r>
            <a:endParaRPr lang="en-US" sz="2200" dirty="0"/>
          </a:p>
        </p:txBody>
      </p:sp>
      <p:sp>
        <p:nvSpPr>
          <p:cNvPr id="5" name="Text 1"/>
          <p:cNvSpPr/>
          <p:nvPr/>
        </p:nvSpPr>
        <p:spPr>
          <a:xfrm>
            <a:off x="648393" y="2078182"/>
            <a:ext cx="5818909" cy="3092335"/>
          </a:xfrm>
          <a:prstGeom prst="rect">
            <a:avLst/>
          </a:prstGeom>
          <a:noFill/>
          <a:ln/>
        </p:spPr>
        <p:txBody>
          <a:bodyPr wrap="square" rtlCol="0" anchor="t"/>
          <a:lstStyle/>
          <a:p>
            <a:pPr algn="l" indent="0" marL="0">
              <a:lnSpc>
                <a:spcPts val="2100"/>
              </a:lnSpc>
              <a:buNone/>
            </a:pPr>
            <a:r>
              <a:rPr lang="en-US" sz="1500" dirty="0">
                <a:solidFill>
                  <a:srgbClr val="000000"/>
                </a:solidFill>
              </a:rPr>
              <a:t>В электрических схемах последовательное соединение резисторов позволяет снизить общее сопротивление цепи с 10 Ом до 5 Ом при добавлении второго резистора с сопротивлением 5 Ом, что используется в создании простых делителей напряжения. Параллельное соединение, например, трёх резисторов по 10 Ом каждый, уменьшает общее сопротивление до 3,33 Ом, что обеспечивает более стабильное питание для нескольких устройств одновременно. Такие принципы применяются в бытовой технике и электронных устройствах для оптимизации их работы и обеспечения требуемых параметров питания.</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565265"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Преимущества параллельного соединения</a:t>
            </a:r>
            <a:endParaRPr lang="en-US" sz="2200" dirty="0"/>
          </a:p>
        </p:txBody>
      </p:sp>
      <p:sp>
        <p:nvSpPr>
          <p:cNvPr id="4" name="Text 1"/>
          <p:cNvSpPr/>
          <p:nvPr/>
        </p:nvSpPr>
        <p:spPr>
          <a:xfrm>
            <a:off x="1064029" y="1995055"/>
            <a:ext cx="10058400" cy="432262"/>
          </a:xfrm>
          <a:prstGeom prst="rect">
            <a:avLst/>
          </a:prstGeom>
          <a:noFill/>
          <a:ln/>
        </p:spPr>
        <p:txBody>
          <a:bodyPr wrap="square" rtlCol="0" anchor="t"/>
          <a:lstStyle/>
          <a:p>
            <a:pPr algn="l" indent="0" marL="0">
              <a:lnSpc>
                <a:spcPts val="2100"/>
              </a:lnSpc>
              <a:buNone/>
            </a:pPr>
            <a:r>
              <a:rPr lang="en-US" sz="1500" dirty="0">
                <a:solidFill>
                  <a:srgbClr val="000000"/>
                </a:solidFill>
              </a:rPr>
              <a:t>При параллельном соединении общее сопротивление цепи уменьшается, что позволяет увеличить силу тока.</a:t>
            </a:r>
            <a:endParaRPr lang="en-US" sz="1500" dirty="0"/>
          </a:p>
        </p:txBody>
      </p:sp>
      <p:sp>
        <p:nvSpPr>
          <p:cNvPr id="5" name="Shape 2"/>
          <p:cNvSpPr/>
          <p:nvPr/>
        </p:nvSpPr>
        <p:spPr>
          <a:xfrm>
            <a:off x="523702" y="1995055"/>
            <a:ext cx="498764" cy="498764"/>
          </a:xfrm>
          <a:prstGeom prst="roundRect">
            <a:avLst>
              <a:gd name="adj" fmla="val 16667"/>
            </a:avLst>
          </a:prstGeom>
          <a:solidFill>
            <a:srgbClr val="EDF2FB"/>
          </a:solidFill>
          <a:ln w="12700">
            <a:solidFill>
              <a:srgbClr val="FFFFFF">
                <a:alpha val="0"/>
              </a:srgbClr>
            </a:solidFill>
            <a:prstDash val="solid"/>
          </a:ln>
        </p:spPr>
      </p:sp>
      <p:sp>
        <p:nvSpPr>
          <p:cNvPr id="6" name="Text 3"/>
          <p:cNvSpPr/>
          <p:nvPr/>
        </p:nvSpPr>
        <p:spPr>
          <a:xfrm>
            <a:off x="523702" y="1953491"/>
            <a:ext cx="498764" cy="498764"/>
          </a:xfrm>
          <a:prstGeom prst="rect">
            <a:avLst/>
          </a:prstGeom>
          <a:noFill/>
          <a:ln/>
        </p:spPr>
        <p:txBody>
          <a:bodyPr wrap="square" rtlCol="0" anchor="ctr"/>
          <a:lstStyle/>
          <a:p>
            <a:pPr algn="ctr" indent="0" marL="0">
              <a:buNone/>
            </a:pPr>
            <a:r>
              <a:rPr lang="en-US" sz="3000" b="1" dirty="0">
                <a:solidFill>
                  <a:srgbClr val="5C85DC"/>
                </a:solidFill>
              </a:rPr>
              <a:t>1</a:t>
            </a:r>
            <a:endParaRPr lang="en-US" sz="3000" dirty="0"/>
          </a:p>
        </p:txBody>
      </p:sp>
      <p:sp>
        <p:nvSpPr>
          <p:cNvPr id="7" name="Text 4"/>
          <p:cNvSpPr/>
          <p:nvPr/>
        </p:nvSpPr>
        <p:spPr>
          <a:xfrm>
            <a:off x="1064029" y="4156364"/>
            <a:ext cx="4655127" cy="964276"/>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если в цепи два параллельно соединённых резистора по 10 Ом, общее сопротивление составит всего 5 Ом.</a:t>
            </a:r>
            <a:endParaRPr lang="en-US" sz="1500" dirty="0"/>
          </a:p>
        </p:txBody>
      </p:sp>
      <p:sp>
        <p:nvSpPr>
          <p:cNvPr id="8" name="Shape 5"/>
          <p:cNvSpPr/>
          <p:nvPr/>
        </p:nvSpPr>
        <p:spPr>
          <a:xfrm>
            <a:off x="523702" y="4156364"/>
            <a:ext cx="498764" cy="498764"/>
          </a:xfrm>
          <a:prstGeom prst="roundRect">
            <a:avLst>
              <a:gd name="adj" fmla="val 16667"/>
            </a:avLst>
          </a:prstGeom>
          <a:solidFill>
            <a:srgbClr val="EDF2FB"/>
          </a:solidFill>
          <a:ln w="12700">
            <a:solidFill>
              <a:srgbClr val="FFFFFF">
                <a:alpha val="0"/>
              </a:srgbClr>
            </a:solidFill>
            <a:prstDash val="solid"/>
          </a:ln>
        </p:spPr>
      </p:sp>
      <p:sp>
        <p:nvSpPr>
          <p:cNvPr id="9" name="Text 6"/>
          <p:cNvSpPr/>
          <p:nvPr/>
        </p:nvSpPr>
        <p:spPr>
          <a:xfrm>
            <a:off x="523702" y="4114800"/>
            <a:ext cx="498764" cy="498764"/>
          </a:xfrm>
          <a:prstGeom prst="rect">
            <a:avLst/>
          </a:prstGeom>
          <a:noFill/>
          <a:ln/>
        </p:spPr>
        <p:txBody>
          <a:bodyPr wrap="square" rtlCol="0" anchor="ctr"/>
          <a:lstStyle/>
          <a:p>
            <a:pPr algn="ctr" indent="0" marL="0">
              <a:buNone/>
            </a:pPr>
            <a:r>
              <a:rPr lang="en-US" sz="3000" b="1" dirty="0">
                <a:solidFill>
                  <a:srgbClr val="5C85DC"/>
                </a:solidFill>
              </a:rPr>
              <a:t>2</a:t>
            </a:r>
            <a:endParaRPr lang="en-US" sz="3000" dirty="0"/>
          </a:p>
        </p:txBody>
      </p:sp>
      <p:sp>
        <p:nvSpPr>
          <p:cNvPr id="10" name="Text 7"/>
          <p:cNvSpPr/>
          <p:nvPr/>
        </p:nvSpPr>
        <p:spPr>
          <a:xfrm>
            <a:off x="6882938" y="4156364"/>
            <a:ext cx="4655127" cy="964276"/>
          </a:xfrm>
          <a:prstGeom prst="rect">
            <a:avLst/>
          </a:prstGeom>
          <a:noFill/>
          <a:ln/>
        </p:spPr>
        <p:txBody>
          <a:bodyPr wrap="square" rtlCol="0" anchor="t"/>
          <a:lstStyle/>
          <a:p>
            <a:pPr algn="l" indent="0" marL="0">
              <a:lnSpc>
                <a:spcPts val="2100"/>
              </a:lnSpc>
              <a:buNone/>
            </a:pPr>
            <a:r>
              <a:rPr lang="en-US" sz="1500" dirty="0">
                <a:solidFill>
                  <a:srgbClr val="000000"/>
                </a:solidFill>
              </a:rPr>
              <a:t>Это обеспечивает более эффективное распределение напряжения между элементами цепи.</a:t>
            </a:r>
            <a:endParaRPr lang="en-US" sz="1500" dirty="0"/>
          </a:p>
        </p:txBody>
      </p:sp>
      <p:sp>
        <p:nvSpPr>
          <p:cNvPr id="11" name="Shape 8"/>
          <p:cNvSpPr/>
          <p:nvPr/>
        </p:nvSpPr>
        <p:spPr>
          <a:xfrm>
            <a:off x="6342611" y="4156364"/>
            <a:ext cx="498764" cy="498764"/>
          </a:xfrm>
          <a:prstGeom prst="roundRect">
            <a:avLst>
              <a:gd name="adj" fmla="val 16667"/>
            </a:avLst>
          </a:prstGeom>
          <a:solidFill>
            <a:srgbClr val="EDF2FB"/>
          </a:solidFill>
          <a:ln w="12700">
            <a:solidFill>
              <a:srgbClr val="FFFFFF">
                <a:alpha val="0"/>
              </a:srgbClr>
            </a:solidFill>
            <a:prstDash val="solid"/>
          </a:ln>
        </p:spPr>
      </p:sp>
      <p:sp>
        <p:nvSpPr>
          <p:cNvPr id="12" name="Text 9"/>
          <p:cNvSpPr/>
          <p:nvPr/>
        </p:nvSpPr>
        <p:spPr>
          <a:xfrm>
            <a:off x="6342611" y="4114800"/>
            <a:ext cx="498764" cy="498764"/>
          </a:xfrm>
          <a:prstGeom prst="rect">
            <a:avLst/>
          </a:prstGeom>
          <a:noFill/>
          <a:ln/>
        </p:spPr>
        <p:txBody>
          <a:bodyPr wrap="square" rtlCol="0" anchor="ctr"/>
          <a:lstStyle/>
          <a:p>
            <a:pPr algn="ctr" indent="0" marL="0">
              <a:buNone/>
            </a:pPr>
            <a:r>
              <a:rPr lang="en-US" sz="3000" b="1" dirty="0">
                <a:solidFill>
                  <a:srgbClr val="5C85DC"/>
                </a:solidFill>
              </a:rPr>
              <a:t>3</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513811"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Расчёт параметров</a:t>
            </a:r>
            <a:endParaRPr lang="en-US" sz="2200" dirty="0"/>
          </a:p>
        </p:txBody>
      </p:sp>
      <p:sp>
        <p:nvSpPr>
          <p:cNvPr id="5" name="Text 1"/>
          <p:cNvSpPr/>
          <p:nvPr/>
        </p:nvSpPr>
        <p:spPr>
          <a:xfrm>
            <a:off x="4513811" y="2078182"/>
            <a:ext cx="5818909" cy="2294313"/>
          </a:xfrm>
          <a:prstGeom prst="rect">
            <a:avLst/>
          </a:prstGeom>
          <a:noFill/>
          <a:ln/>
        </p:spPr>
        <p:txBody>
          <a:bodyPr wrap="square" rtlCol="0" anchor="t"/>
          <a:lstStyle/>
          <a:p>
            <a:pPr algn="l" indent="0" marL="0">
              <a:lnSpc>
                <a:spcPts val="2100"/>
              </a:lnSpc>
              <a:buNone/>
            </a:pPr>
            <a:r>
              <a:rPr lang="en-US" sz="1500" dirty="0">
                <a:solidFill>
                  <a:srgbClr val="000000"/>
                </a:solidFill>
              </a:rPr>
              <a:t>При последовательном соединении элементов общее сопротивление цепи равно сумме сопротивлений всех элементов, например, если в цепи два резистора с сопротивлениями 4 Ом и 6 Ом, то общее сопротивление составит 10 Ом. При параллельном соединении общее сопротивление можно вычислить по формуле: $\frac{1}{R_{общ}} = \frac{1}{R_1} + \frac{1}{R_2}$, где $R_1$ и $R_2$ — сопротивления резисторов.</a:t>
            </a:r>
            <a:endParaRPr lang="en-US" sz="1500" dirty="0"/>
          </a:p>
        </p:txBody>
      </p:sp>
      <p:sp>
        <p:nvSpPr>
          <p:cNvPr id="6" name="Text 2"/>
          <p:cNvSpPr/>
          <p:nvPr/>
        </p:nvSpPr>
        <p:spPr>
          <a:xfrm>
            <a:off x="4513811" y="4372495"/>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Если сопротивления резисторов равны 12 Ом и 8 Ом, то общее сопротивление при параллельном соединении будет меньше меньшего из них и составит примерно 4,8 Ом.</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32756" y="833351"/>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Примеры схем</a:t>
            </a:r>
            <a:endParaRPr lang="en-US" sz="2200" dirty="0"/>
          </a:p>
        </p:txBody>
      </p:sp>
      <p:sp>
        <p:nvSpPr>
          <p:cNvPr id="4" name="Text 1"/>
          <p:cNvSpPr/>
          <p:nvPr/>
        </p:nvSpPr>
        <p:spPr>
          <a:xfrm>
            <a:off x="232756" y="2078182"/>
            <a:ext cx="3325091" cy="2294313"/>
          </a:xfrm>
          <a:prstGeom prst="rect">
            <a:avLst/>
          </a:prstGeom>
          <a:noFill/>
          <a:ln/>
        </p:spPr>
        <p:txBody>
          <a:bodyPr wrap="square" rtlCol="0" anchor="t"/>
          <a:lstStyle/>
          <a:p>
            <a:pPr algn="l" indent="0" marL="0">
              <a:lnSpc>
                <a:spcPts val="2100"/>
              </a:lnSpc>
              <a:buNone/>
            </a:pPr>
            <a:r>
              <a:rPr lang="en-US" sz="1500" dirty="0">
                <a:solidFill>
                  <a:srgbClr val="000000"/>
                </a:solidFill>
              </a:rPr>
              <a:t>В последовательной схеме соединения элементов, например, трёх резисторов с сопротивлениями 10 Ом, 20 Ом и 30 Ом, общее сопротивление составляет 60 Ом, что можно вычислить как сумму всех сопротивлений.</a:t>
            </a:r>
            <a:endParaRPr lang="en-US" sz="1500" dirty="0"/>
          </a:p>
        </p:txBody>
      </p:sp>
      <p:sp>
        <p:nvSpPr>
          <p:cNvPr id="5" name="Shape 2"/>
          <p:cNvSpPr/>
          <p:nvPr/>
        </p:nvSpPr>
        <p:spPr>
          <a:xfrm>
            <a:off x="232756" y="1537855"/>
            <a:ext cx="498764" cy="498764"/>
          </a:xfrm>
          <a:prstGeom prst="roundRect">
            <a:avLst>
              <a:gd name="adj" fmla="val 16667"/>
            </a:avLst>
          </a:prstGeom>
          <a:solidFill>
            <a:srgbClr val="EDF2FB"/>
          </a:solidFill>
          <a:ln w="12700">
            <a:solidFill>
              <a:srgbClr val="FFFFFF">
                <a:alpha val="0"/>
              </a:srgbClr>
            </a:solidFill>
            <a:prstDash val="solid"/>
          </a:ln>
        </p:spPr>
      </p:sp>
      <p:sp>
        <p:nvSpPr>
          <p:cNvPr id="6" name="Text 3"/>
          <p:cNvSpPr/>
          <p:nvPr/>
        </p:nvSpPr>
        <p:spPr>
          <a:xfrm>
            <a:off x="232756" y="1521229"/>
            <a:ext cx="498764" cy="498764"/>
          </a:xfrm>
          <a:prstGeom prst="rect">
            <a:avLst/>
          </a:prstGeom>
          <a:noFill/>
          <a:ln/>
        </p:spPr>
        <p:txBody>
          <a:bodyPr wrap="square" rtlCol="0" anchor="ctr"/>
          <a:lstStyle/>
          <a:p>
            <a:pPr algn="ctr" indent="0" marL="0">
              <a:buNone/>
            </a:pPr>
            <a:r>
              <a:rPr lang="en-US" sz="3000" b="1" dirty="0">
                <a:solidFill>
                  <a:srgbClr val="5C85DC"/>
                </a:solidFill>
              </a:rPr>
              <a:t>1</a:t>
            </a:r>
            <a:endParaRPr lang="en-US" sz="3000" dirty="0"/>
          </a:p>
        </p:txBody>
      </p:sp>
      <p:sp>
        <p:nvSpPr>
          <p:cNvPr id="7" name="Text 4"/>
          <p:cNvSpPr/>
          <p:nvPr/>
        </p:nvSpPr>
        <p:spPr>
          <a:xfrm>
            <a:off x="4389120" y="2078182"/>
            <a:ext cx="3325091" cy="1762298"/>
          </a:xfrm>
          <a:prstGeom prst="rect">
            <a:avLst/>
          </a:prstGeom>
          <a:noFill/>
          <a:ln/>
        </p:spPr>
        <p:txBody>
          <a:bodyPr wrap="square" rtlCol="0" anchor="t"/>
          <a:lstStyle/>
          <a:p>
            <a:pPr algn="l" indent="0" marL="0">
              <a:lnSpc>
                <a:spcPts val="2100"/>
              </a:lnSpc>
              <a:buNone/>
            </a:pPr>
            <a:r>
              <a:rPr lang="en-US" sz="1500" dirty="0">
                <a:solidFill>
                  <a:srgbClr val="000000"/>
                </a:solidFill>
              </a:rPr>
              <a:t>В параллельной схеме соединения тех же резисторов общее сопротивление будет меньше наименьшего из них, например, вычисляется по формуле и составляет примерно 5,45 Ом.</a:t>
            </a:r>
            <a:endParaRPr lang="en-US" sz="1500" dirty="0"/>
          </a:p>
        </p:txBody>
      </p:sp>
      <p:sp>
        <p:nvSpPr>
          <p:cNvPr id="8" name="Shape 5"/>
          <p:cNvSpPr/>
          <p:nvPr/>
        </p:nvSpPr>
        <p:spPr>
          <a:xfrm>
            <a:off x="4389120" y="1537855"/>
            <a:ext cx="498764" cy="498764"/>
          </a:xfrm>
          <a:prstGeom prst="roundRect">
            <a:avLst>
              <a:gd name="adj" fmla="val 16667"/>
            </a:avLst>
          </a:prstGeom>
          <a:solidFill>
            <a:srgbClr val="EDF2FB"/>
          </a:solidFill>
          <a:ln w="12700">
            <a:solidFill>
              <a:srgbClr val="FFFFFF">
                <a:alpha val="0"/>
              </a:srgbClr>
            </a:solidFill>
            <a:prstDash val="solid"/>
          </a:ln>
        </p:spPr>
      </p:sp>
      <p:sp>
        <p:nvSpPr>
          <p:cNvPr id="9" name="Text 6"/>
          <p:cNvSpPr/>
          <p:nvPr/>
        </p:nvSpPr>
        <p:spPr>
          <a:xfrm>
            <a:off x="4389120" y="1521229"/>
            <a:ext cx="498764" cy="498764"/>
          </a:xfrm>
          <a:prstGeom prst="rect">
            <a:avLst/>
          </a:prstGeom>
          <a:noFill/>
          <a:ln/>
        </p:spPr>
        <p:txBody>
          <a:bodyPr wrap="square" rtlCol="0" anchor="ctr"/>
          <a:lstStyle/>
          <a:p>
            <a:pPr algn="ctr" indent="0" marL="0">
              <a:buNone/>
            </a:pPr>
            <a:r>
              <a:rPr lang="en-US" sz="3000" b="1" dirty="0">
                <a:solidFill>
                  <a:srgbClr val="5C85DC"/>
                </a:solidFill>
              </a:rPr>
              <a:t>2</a:t>
            </a:r>
            <a:endParaRPr lang="en-US" sz="3000" dirty="0"/>
          </a:p>
        </p:txBody>
      </p:sp>
      <p:sp>
        <p:nvSpPr>
          <p:cNvPr id="10" name="Text 7"/>
          <p:cNvSpPr/>
          <p:nvPr/>
        </p:nvSpPr>
        <p:spPr>
          <a:xfrm>
            <a:off x="8545484" y="2078182"/>
            <a:ext cx="3325091" cy="1496291"/>
          </a:xfrm>
          <a:prstGeom prst="rect">
            <a:avLst/>
          </a:prstGeom>
          <a:noFill/>
          <a:ln/>
        </p:spPr>
        <p:txBody>
          <a:bodyPr wrap="square" rtlCol="0" anchor="t"/>
          <a:lstStyle/>
          <a:p>
            <a:pPr algn="l" indent="0" marL="0">
              <a:lnSpc>
                <a:spcPts val="2100"/>
              </a:lnSpc>
              <a:buNone/>
            </a:pPr>
            <a:r>
              <a:rPr lang="en-US" sz="1500" dirty="0">
                <a:solidFill>
                  <a:srgbClr val="000000"/>
                </a:solidFill>
              </a:rPr>
              <a:t>В этих примерах наглядно видно, как изменяется общее сопротивление в зависимости от типа соединения элементов электрической цепи.</a:t>
            </a:r>
            <a:endParaRPr lang="en-US" sz="1500" dirty="0"/>
          </a:p>
        </p:txBody>
      </p:sp>
      <p:sp>
        <p:nvSpPr>
          <p:cNvPr id="11" name="Shape 8"/>
          <p:cNvSpPr/>
          <p:nvPr/>
        </p:nvSpPr>
        <p:spPr>
          <a:xfrm>
            <a:off x="8545484" y="1537855"/>
            <a:ext cx="498764" cy="498764"/>
          </a:xfrm>
          <a:prstGeom prst="roundRect">
            <a:avLst>
              <a:gd name="adj" fmla="val 16667"/>
            </a:avLst>
          </a:prstGeom>
          <a:solidFill>
            <a:srgbClr val="EDF2FB"/>
          </a:solidFill>
          <a:ln w="12700">
            <a:solidFill>
              <a:srgbClr val="FFFFFF">
                <a:alpha val="0"/>
              </a:srgbClr>
            </a:solidFill>
            <a:prstDash val="solid"/>
          </a:ln>
        </p:spPr>
      </p:sp>
      <p:sp>
        <p:nvSpPr>
          <p:cNvPr id="12" name="Text 9"/>
          <p:cNvSpPr/>
          <p:nvPr/>
        </p:nvSpPr>
        <p:spPr>
          <a:xfrm>
            <a:off x="8545484" y="1521229"/>
            <a:ext cx="498764" cy="498764"/>
          </a:xfrm>
          <a:prstGeom prst="rect">
            <a:avLst/>
          </a:prstGeom>
          <a:noFill/>
          <a:ln/>
        </p:spPr>
        <p:txBody>
          <a:bodyPr wrap="square" rtlCol="0" anchor="ctr"/>
          <a:lstStyle/>
          <a:p>
            <a:pPr algn="ctr" indent="0" marL="0">
              <a:buNone/>
            </a:pPr>
            <a:r>
              <a:rPr lang="en-US" sz="3000" b="1" dirty="0">
                <a:solidFill>
                  <a:srgbClr val="5C85DC"/>
                </a:solidFill>
              </a:rPr>
              <a:t>3</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Итоги соединения</a:t>
            </a:r>
            <a:endParaRPr lang="en-US" sz="2200" dirty="0"/>
          </a:p>
        </p:txBody>
      </p:sp>
      <p:sp>
        <p:nvSpPr>
          <p:cNvPr id="5" name="Text 1"/>
          <p:cNvSpPr/>
          <p:nvPr/>
        </p:nvSpPr>
        <p:spPr>
          <a:xfrm>
            <a:off x="648393" y="2078182"/>
            <a:ext cx="5818909" cy="1496291"/>
          </a:xfrm>
          <a:prstGeom prst="rect">
            <a:avLst/>
          </a:prstGeom>
          <a:noFill/>
          <a:ln/>
        </p:spPr>
        <p:txBody>
          <a:bodyPr wrap="square" rtlCol="0" anchor="t"/>
          <a:lstStyle/>
          <a:p>
            <a:pPr algn="l" indent="0" marL="0">
              <a:lnSpc>
                <a:spcPts val="2100"/>
              </a:lnSpc>
              <a:buNone/>
            </a:pPr>
            <a:r>
              <a:rPr lang="en-US" sz="1500" dirty="0">
                <a:solidFill>
                  <a:srgbClr val="000000"/>
                </a:solidFill>
              </a:rPr>
              <a:t>На диаграмме представлены параметры электрической цепи при последовательном и параллельном соединениях: напряжение (В), общее сопротивление и сила тока. Сравниваются значения этих параметров для разных типов соединений.</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6051665" y="1248987"/>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6051665" y="2327564"/>
            <a:ext cx="5818909" cy="1230284"/>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основные виды соединений в электрических цепях, их характеристики и практическое применение. Надеемся, что полученные знания помогут вам в изучении электротехники.</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2026-09-17T18:51:23Z</dcterms:created>
  <dcterms:modified xsi:type="dcterms:W3CDTF">2026-09-17T18:51:23Z</dcterms:modified>
</cp:coreProperties>
</file>