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67302" y="1248987"/>
            <a:ext cx="5569527" cy="4222865"/>
          </a:xfrm>
          <a:prstGeom prst="rect">
            <a:avLst/>
          </a:prstGeom>
          <a:noFill/>
          <a:ln/>
        </p:spPr>
        <p:txBody>
          <a:bodyPr wrap="square" rtlCol="0" anchor="t"/>
          <a:lstStyle/>
          <a:p>
            <a:pPr algn="r" indent="0" marL="0">
              <a:lnSpc>
                <a:spcPts val="8100"/>
              </a:lnSpc>
              <a:buNone/>
            </a:pPr>
            <a:r>
              <a:rPr lang="en-US" sz="4300" b="1" dirty="0">
                <a:solidFill>
                  <a:srgbClr val="000000"/>
                </a:solidFill>
              </a:rPr>
              <a:t>Как сода влияет на тесто: Кислотно-щелочные реакции в выпечке</a:t>
            </a:r>
            <a:endParaRPr lang="en-US" sz="4300" dirty="0"/>
          </a:p>
        </p:txBody>
      </p:sp>
      <p:sp>
        <p:nvSpPr>
          <p:cNvPr id="5" name="Text 1"/>
          <p:cNvSpPr/>
          <p:nvPr/>
        </p:nvSpPr>
        <p:spPr>
          <a:xfrm>
            <a:off x="6467302" y="6234545"/>
            <a:ext cx="5403273" cy="432262"/>
          </a:xfrm>
          <a:prstGeom prst="rect">
            <a:avLst/>
          </a:prstGeom>
          <a:noFill/>
          <a:ln/>
        </p:spPr>
        <p:txBody>
          <a:bodyPr wrap="square" rtlCol="0" anchor="t"/>
          <a:lstStyle/>
          <a:p>
            <a:pPr algn="r"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2028305"/>
          </a:xfrm>
          <a:prstGeom prst="rect">
            <a:avLst/>
          </a:prstGeom>
          <a:noFill/>
          <a:ln/>
        </p:spPr>
        <p:txBody>
          <a:bodyPr wrap="square" rtlCol="0" anchor="t"/>
          <a:lstStyle/>
          <a:p>
            <a:pPr algn="ctr" indent="0" marL="0">
              <a:lnSpc>
                <a:spcPts val="2100"/>
              </a:lnSpc>
              <a:buNone/>
            </a:pPr>
            <a:r>
              <a:rPr lang="en-US" sz="1500" dirty="0">
                <a:solidFill>
                  <a:srgbClr val="000000"/>
                </a:solidFill>
              </a:rPr>
              <a:t>В презентации мы рассмотрим влияние соды на тесто, включая её роль в кислотно-щелочных реакциях выпечки, химические свойства и механизм действия. Также обсудим оптимальное количество соды, её взаимодействие с другими ингредиентами и влияние на структуру, объём, текстуру и вкусовые качества выпечки. Помимо этого, представим экспериментальные данные и практические советы по использованию соды в рецептах.</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Роль соды в тесте</a:t>
            </a:r>
            <a:endParaRPr lang="en-US" sz="2200" dirty="0"/>
          </a:p>
        </p:txBody>
      </p:sp>
      <p:sp>
        <p:nvSpPr>
          <p:cNvPr id="4" name="Text 1"/>
          <p:cNvSpPr/>
          <p:nvPr/>
        </p:nvSpPr>
        <p:spPr>
          <a:xfrm>
            <a:off x="1271847" y="1662545"/>
            <a:ext cx="6650182" cy="1230284"/>
          </a:xfrm>
          <a:prstGeom prst="rect">
            <a:avLst/>
          </a:prstGeom>
          <a:noFill/>
          <a:ln/>
        </p:spPr>
        <p:txBody>
          <a:bodyPr wrap="square" rtlCol="0" anchor="t"/>
          <a:lstStyle/>
          <a:p>
            <a:pPr algn="l" indent="0" marL="0">
              <a:lnSpc>
                <a:spcPts val="2100"/>
              </a:lnSpc>
              <a:buNone/>
            </a:pPr>
            <a:r>
              <a:rPr lang="en-US" sz="1500" dirty="0">
                <a:solidFill>
                  <a:srgbClr val="000000"/>
                </a:solidFill>
              </a:rPr>
              <a:t>Сода, при взаимодействии с кислотой, выделяет углекислый газ, что составляет основу разрыхления теста и влияет на его подъём: объём увеличивается в среднем на 25–30% в зависимости от количества использованной соды.</a:t>
            </a:r>
            <a:endParaRPr lang="en-US" sz="1500" dirty="0"/>
          </a:p>
        </p:txBody>
      </p:sp>
      <p:sp>
        <p:nvSpPr>
          <p:cNvPr id="5" name="Text 2"/>
          <p:cNvSpPr/>
          <p:nvPr/>
        </p:nvSpPr>
        <p:spPr>
          <a:xfrm>
            <a:off x="1271847" y="2909455"/>
            <a:ext cx="6650182" cy="432262"/>
          </a:xfrm>
          <a:prstGeom prst="rect">
            <a:avLst/>
          </a:prstGeom>
          <a:noFill/>
          <a:ln/>
        </p:spPr>
        <p:txBody>
          <a:bodyPr wrap="square" rtlCol="0" anchor="t"/>
          <a:lstStyle/>
          <a:p>
            <a:pPr algn="l" indent="0" marL="0">
              <a:lnSpc>
                <a:spcPts val="2100"/>
              </a:lnSpc>
              <a:buNone/>
            </a:pPr>
            <a:r>
              <a:rPr lang="en-US" sz="1500" dirty="0">
                <a:solidFill>
                  <a:srgbClr val="000000"/>
                </a:solidFill>
              </a:rPr>
              <a:t>В результате тесто становится более пышным и мягким.</a:t>
            </a:r>
            <a:endParaRPr lang="en-US" sz="1500" dirty="0"/>
          </a:p>
        </p:txBody>
      </p:sp>
      <p:sp>
        <p:nvSpPr>
          <p:cNvPr id="6" name="Text 3"/>
          <p:cNvSpPr/>
          <p:nvPr/>
        </p:nvSpPr>
        <p:spPr>
          <a:xfrm>
            <a:off x="1271847" y="3740727"/>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Благодаря этому свойству соды выпечка приобретает приятную текстуру и рыхлость, которые ценят в кулинарии.</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Химические свойства соды</a:t>
            </a:r>
            <a:endParaRPr lang="en-US" sz="2200" dirty="0"/>
          </a:p>
        </p:txBody>
      </p:sp>
      <p:sp>
        <p:nvSpPr>
          <p:cNvPr id="5" name="Text 1"/>
          <p:cNvSpPr/>
          <p:nvPr/>
        </p:nvSpPr>
        <p:spPr>
          <a:xfrm>
            <a:off x="5636029" y="2078182"/>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Сода, или гидрокарбонат натрия, при взаимодействии с кислотами в тесте образует соль, воду и углекислый газ, что вызывает разрыхление. Реакция происходит при добавлении, например, лимонной кислоты или уксуса, выделяя около 1 литра углекислого газа на 10 граммов соды. Это увеличивает объём выпечки и придаёт ей пышность, влияя на структуру и качество конечного продукта.</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Механизм действия соды</a:t>
            </a:r>
            <a:endParaRPr lang="en-US" sz="2200" dirty="0"/>
          </a:p>
        </p:txBody>
      </p:sp>
      <p:sp>
        <p:nvSpPr>
          <p:cNvPr id="4" name="Text 1"/>
          <p:cNvSpPr/>
          <p:nvPr/>
        </p:nvSpPr>
        <p:spPr>
          <a:xfrm>
            <a:off x="1271847" y="1662545"/>
            <a:ext cx="4156364" cy="1496291"/>
          </a:xfrm>
          <a:prstGeom prst="rect">
            <a:avLst/>
          </a:prstGeom>
          <a:noFill/>
          <a:ln/>
        </p:spPr>
        <p:txBody>
          <a:bodyPr wrap="square" rtlCol="0" anchor="t"/>
          <a:lstStyle/>
          <a:p>
            <a:pPr algn="l" indent="0" marL="0">
              <a:lnSpc>
                <a:spcPts val="2100"/>
              </a:lnSpc>
              <a:buNone/>
            </a:pPr>
            <a:r>
              <a:rPr lang="en-US" sz="1500" dirty="0">
                <a:solidFill>
                  <a:srgbClr val="000000"/>
                </a:solidFill>
              </a:rPr>
              <a:t>Бикарбонат натрия в реакции с кислотой, например, молочной или уксусной, высвобождает углекислый газ, что составляет основу механизма действия соды.</a:t>
            </a:r>
            <a:endParaRPr lang="en-US" sz="1500" dirty="0"/>
          </a:p>
        </p:txBody>
      </p:sp>
      <p:sp>
        <p:nvSpPr>
          <p:cNvPr id="5" name="Shape 2"/>
          <p:cNvSpPr/>
          <p:nvPr/>
        </p:nvSpPr>
        <p:spPr>
          <a:xfrm>
            <a:off x="1271847" y="1122218"/>
            <a:ext cx="498764" cy="498764"/>
          </a:xfrm>
          <a:prstGeom prst="roundRect">
            <a:avLst>
              <a:gd name="adj" fmla="val 16667"/>
            </a:avLst>
          </a:prstGeom>
          <a:solidFill>
            <a:srgbClr val="F2F2F3"/>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5762C9"/>
                </a:solidFill>
              </a:rPr>
              <a:t>1</a:t>
            </a:r>
            <a:endParaRPr lang="en-US" sz="3000" dirty="0"/>
          </a:p>
        </p:txBody>
      </p:sp>
      <p:sp>
        <p:nvSpPr>
          <p:cNvPr id="7" name="Text 4"/>
          <p:cNvSpPr/>
          <p:nvPr/>
        </p:nvSpPr>
        <p:spPr>
          <a:xfrm>
            <a:off x="6675120" y="1662545"/>
            <a:ext cx="4156364" cy="1762298"/>
          </a:xfrm>
          <a:prstGeom prst="rect">
            <a:avLst/>
          </a:prstGeom>
          <a:noFill/>
          <a:ln/>
        </p:spPr>
        <p:txBody>
          <a:bodyPr wrap="square" rtlCol="0" anchor="t"/>
          <a:lstStyle/>
          <a:p>
            <a:pPr algn="l" indent="0" marL="0">
              <a:lnSpc>
                <a:spcPts val="2100"/>
              </a:lnSpc>
              <a:buNone/>
            </a:pPr>
            <a:r>
              <a:rPr lang="en-US" sz="1500" dirty="0">
                <a:solidFill>
                  <a:srgbClr val="000000"/>
                </a:solidFill>
              </a:rPr>
              <a:t>В результате объем теста увеличивается примерно на 30–50% за счет пузырьков газа, которые образуют поры и придают тесту рыхлость. Этот процесс влияет на структуру выпечки, делая её более воздушной и легкой.</a:t>
            </a:r>
            <a:endParaRPr lang="en-US" sz="1500" dirty="0"/>
          </a:p>
        </p:txBody>
      </p:sp>
      <p:sp>
        <p:nvSpPr>
          <p:cNvPr id="8" name="Shape 5"/>
          <p:cNvSpPr/>
          <p:nvPr/>
        </p:nvSpPr>
        <p:spPr>
          <a:xfrm>
            <a:off x="6675120" y="1122218"/>
            <a:ext cx="498764" cy="498764"/>
          </a:xfrm>
          <a:prstGeom prst="roundRect">
            <a:avLst>
              <a:gd name="adj" fmla="val 16667"/>
            </a:avLst>
          </a:prstGeom>
          <a:solidFill>
            <a:srgbClr val="F2F2F3"/>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5762C9"/>
                </a:solidFill>
              </a:rPr>
              <a:t>2</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структуру теста</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Сода, вступая в реакцию с кислотой в составе ингредиентов, выделяет углекислый газ, что приводит к образованию до 70% объёма пузырьков в тесте.</a:t>
            </a:r>
            <a:endParaRPr lang="en-US" sz="1500" dirty="0"/>
          </a:p>
        </p:txBody>
      </p:sp>
      <p:sp>
        <p:nvSpPr>
          <p:cNvPr id="6" name="Text 2"/>
          <p:cNvSpPr/>
          <p:nvPr/>
        </p:nvSpPr>
        <p:spPr>
          <a:xfrm>
            <a:off x="648393" y="3042458"/>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Это способствует увеличению его пышности и объёма выпечки на 30–50%, делая структуру более лёгкой и воздушной.</a:t>
            </a:r>
            <a:endParaRPr lang="en-US" sz="1500" dirty="0"/>
          </a:p>
        </p:txBody>
      </p:sp>
      <p:sp>
        <p:nvSpPr>
          <p:cNvPr id="7" name="Text 3"/>
          <p:cNvSpPr/>
          <p:nvPr/>
        </p:nvSpPr>
        <p:spPr>
          <a:xfrm>
            <a:off x="648393" y="3740727"/>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Процесс активации соды занимает от нескольких минут до одного часа, в зависимости от температуры и влажности окружающей среды.</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Оптимальное количество соды</a:t>
            </a:r>
            <a:endParaRPr lang="en-US" sz="2200" dirty="0"/>
          </a:p>
        </p:txBody>
      </p:sp>
      <p:sp>
        <p:nvSpPr>
          <p:cNvPr id="4" name="Text 1"/>
          <p:cNvSpPr/>
          <p:nvPr/>
        </p:nvSpPr>
        <p:spPr>
          <a:xfrm>
            <a:off x="1271847" y="1662545"/>
            <a:ext cx="4156364" cy="1230284"/>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исследованиям, оптимальное количество соды для большинства рецептов составляет от 3 до 5 граммов на 500 граммов муки.</a:t>
            </a:r>
            <a:endParaRPr lang="en-US" sz="1500" dirty="0"/>
          </a:p>
        </p:txBody>
      </p:sp>
      <p:sp>
        <p:nvSpPr>
          <p:cNvPr id="5" name="Shape 2"/>
          <p:cNvSpPr/>
          <p:nvPr/>
        </p:nvSpPr>
        <p:spPr>
          <a:xfrm>
            <a:off x="1271847" y="1122218"/>
            <a:ext cx="498764" cy="498764"/>
          </a:xfrm>
          <a:prstGeom prst="roundRect">
            <a:avLst>
              <a:gd name="adj" fmla="val 16667"/>
            </a:avLst>
          </a:prstGeom>
          <a:solidFill>
            <a:srgbClr val="F2F2F3"/>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5762C9"/>
                </a:solidFill>
              </a:rPr>
              <a:t>1</a:t>
            </a:r>
            <a:endParaRPr lang="en-US" sz="3000" dirty="0"/>
          </a:p>
        </p:txBody>
      </p:sp>
      <p:sp>
        <p:nvSpPr>
          <p:cNvPr id="7" name="Text 4"/>
          <p:cNvSpPr/>
          <p:nvPr/>
        </p:nvSpPr>
        <p:spPr>
          <a:xfrm>
            <a:off x="6675120" y="1662545"/>
            <a:ext cx="4156364" cy="2294313"/>
          </a:xfrm>
          <a:prstGeom prst="rect">
            <a:avLst/>
          </a:prstGeom>
          <a:noFill/>
          <a:ln/>
        </p:spPr>
        <p:txBody>
          <a:bodyPr wrap="square" rtlCol="0" anchor="t"/>
          <a:lstStyle/>
          <a:p>
            <a:pPr algn="l" indent="0" marL="0">
              <a:lnSpc>
                <a:spcPts val="2100"/>
              </a:lnSpc>
              <a:buNone/>
            </a:pPr>
            <a:r>
              <a:rPr lang="en-US" sz="1500" dirty="0">
                <a:solidFill>
                  <a:srgbClr val="000000"/>
                </a:solidFill>
              </a:rPr>
              <a:t>Это количество помогает достичь нужного уровня разрыхления теста и не влияет негативно на вкус выпечки. Эксперименты показали, что превышение дозировки свыше 5 граммов может привести к появлению неприятного привкуса, поэтому важно строго придерживаться указанных пропорций.</a:t>
            </a:r>
            <a:endParaRPr lang="en-US" sz="1500" dirty="0"/>
          </a:p>
        </p:txBody>
      </p:sp>
      <p:sp>
        <p:nvSpPr>
          <p:cNvPr id="8" name="Shape 5"/>
          <p:cNvSpPr/>
          <p:nvPr/>
        </p:nvSpPr>
        <p:spPr>
          <a:xfrm>
            <a:off x="6675120" y="1122218"/>
            <a:ext cx="498764" cy="498764"/>
          </a:xfrm>
          <a:prstGeom prst="roundRect">
            <a:avLst>
              <a:gd name="adj" fmla="val 16667"/>
            </a:avLst>
          </a:prstGeom>
          <a:solidFill>
            <a:srgbClr val="F2F2F3"/>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5762C9"/>
                </a:solidFill>
              </a:rPr>
              <a:t>2</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Взаимодействие с другими ингредиентами</a:t>
            </a:r>
            <a:endParaRPr lang="en-US" sz="2200" dirty="0"/>
          </a:p>
        </p:txBody>
      </p:sp>
      <p:sp>
        <p:nvSpPr>
          <p:cNvPr id="5" name="Text 1"/>
          <p:cNvSpPr/>
          <p:nvPr/>
        </p:nvSpPr>
        <p:spPr>
          <a:xfrm>
            <a:off x="648393" y="2078182"/>
            <a:ext cx="5818909" cy="2560320"/>
          </a:xfrm>
          <a:prstGeom prst="rect">
            <a:avLst/>
          </a:prstGeom>
          <a:noFill/>
          <a:ln/>
        </p:spPr>
        <p:txBody>
          <a:bodyPr wrap="square" rtlCol="0" anchor="t"/>
          <a:lstStyle/>
          <a:p>
            <a:pPr algn="l" indent="0" marL="0">
              <a:lnSpc>
                <a:spcPts val="2100"/>
              </a:lnSpc>
              <a:buNone/>
            </a:pPr>
            <a:r>
              <a:rPr lang="en-US" sz="1500" dirty="0">
                <a:solidFill>
                  <a:srgbClr val="000000"/>
                </a:solidFill>
              </a:rPr>
              <a:t>При взаимодействии с кислотами, такими как уксус (pH около 3), лимонный сок (pH около 2) или молочная сыворотка (pH около 4,5), сода выделяет углекислый газ, способствуя разрыхлению теста. Процесс активируется при температуре выпекания около 180 °C, что является стандартной температурой для большинства видов выпечки. Реакция между содой и кислотой начинается в течение первых 10–15 минут выпекания, обеспечивая поднятие и текстуру конечного изделия.</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Примеры рецептов с содой</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В рецептах приготовления песочного теста сода применяется в количестве 1–3 грамм на 500 грамм муки, что способствует созданию рассыпчатой структуры.</a:t>
            </a:r>
            <a:endParaRPr lang="en-US" sz="1500" dirty="0"/>
          </a:p>
        </p:txBody>
      </p:sp>
      <p:sp>
        <p:nvSpPr>
          <p:cNvPr id="6" name="Text 2"/>
          <p:cNvSpPr/>
          <p:nvPr/>
        </p:nvSpPr>
        <p:spPr>
          <a:xfrm>
            <a:off x="648393" y="3042458"/>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Для приготовления пышных оладьев можно использовать рецепт с добавлением 5–7 грамм соды на 500 грамм муки и 500 миллилитров молока, что обеспечивает подъём теста и придаёт оладьям воздушность.</a:t>
            </a:r>
            <a:endParaRPr lang="en-US" sz="1500" dirty="0"/>
          </a:p>
        </p:txBody>
      </p:sp>
      <p:sp>
        <p:nvSpPr>
          <p:cNvPr id="7" name="Text 3"/>
          <p:cNvSpPr/>
          <p:nvPr/>
        </p:nvSpPr>
        <p:spPr>
          <a:xfrm>
            <a:off x="648393" y="427274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В приготовлении слоёного теста используется около 1–2 грамм соды на килограмм муки, что помогает создать многослойную структуру и пышность слоёв.</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Экспериментальные данные</a:t>
            </a:r>
            <a:endParaRPr lang="en-US" sz="2200" dirty="0"/>
          </a:p>
        </p:txBody>
      </p:sp>
      <p:sp>
        <p:nvSpPr>
          <p:cNvPr id="4" name="Text 1"/>
          <p:cNvSpPr/>
          <p:nvPr/>
        </p:nvSpPr>
        <p:spPr>
          <a:xfrm>
            <a:off x="1271847" y="1662545"/>
            <a:ext cx="4156364" cy="2560320"/>
          </a:xfrm>
          <a:prstGeom prst="rect">
            <a:avLst/>
          </a:prstGeom>
          <a:noFill/>
          <a:ln/>
        </p:spPr>
        <p:txBody>
          <a:bodyPr wrap="square" rtlCol="0" anchor="t"/>
          <a:lstStyle/>
          <a:p>
            <a:pPr algn="l" indent="0" marL="0">
              <a:lnSpc>
                <a:spcPts val="2100"/>
              </a:lnSpc>
              <a:buNone/>
            </a:pPr>
            <a:r>
              <a:rPr lang="en-US" sz="1500" dirty="0">
                <a:solidFill>
                  <a:srgbClr val="000000"/>
                </a:solidFill>
              </a:rPr>
              <a:t>При добавлении 1 чайной ложки соды в тесто с кислыми ингредиентами, такими как кефир или йогурт, pH среды повышается с 4,5 до 8,2, что способствует разрыхлению теста. В результате экспериментов было установлено, что оптимальное количество соды для достижения максимального объёма выпечки составляет примерно 3–5 грамм на 500 грамм муки.</a:t>
            </a:r>
            <a:endParaRPr lang="en-US" sz="1500" dirty="0"/>
          </a:p>
        </p:txBody>
      </p:sp>
      <p:sp>
        <p:nvSpPr>
          <p:cNvPr id="5" name="Shape 2"/>
          <p:cNvSpPr/>
          <p:nvPr/>
        </p:nvSpPr>
        <p:spPr>
          <a:xfrm>
            <a:off x="1271847" y="1122218"/>
            <a:ext cx="498764" cy="498764"/>
          </a:xfrm>
          <a:prstGeom prst="roundRect">
            <a:avLst>
              <a:gd name="adj" fmla="val 16667"/>
            </a:avLst>
          </a:prstGeom>
          <a:solidFill>
            <a:srgbClr val="F2F2F3"/>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5762C9"/>
                </a:solidFill>
              </a:rPr>
              <a:t>1</a:t>
            </a:r>
            <a:endParaRPr lang="en-US" sz="3000" dirty="0"/>
          </a:p>
        </p:txBody>
      </p:sp>
      <p:sp>
        <p:nvSpPr>
          <p:cNvPr id="7" name="Text 4"/>
          <p:cNvSpPr/>
          <p:nvPr/>
        </p:nvSpPr>
        <p:spPr>
          <a:xfrm>
            <a:off x="6675120" y="1662545"/>
            <a:ext cx="4156364" cy="1230284"/>
          </a:xfrm>
          <a:prstGeom prst="rect">
            <a:avLst/>
          </a:prstGeom>
          <a:noFill/>
          <a:ln/>
        </p:spPr>
        <p:txBody>
          <a:bodyPr wrap="square" rtlCol="0" anchor="t"/>
          <a:lstStyle/>
          <a:p>
            <a:pPr algn="l" indent="0" marL="0">
              <a:lnSpc>
                <a:spcPts val="2100"/>
              </a:lnSpc>
              <a:buNone/>
            </a:pPr>
            <a:r>
              <a:rPr lang="en-US" sz="1500" dirty="0">
                <a:solidFill>
                  <a:srgbClr val="000000"/>
                </a:solidFill>
              </a:rPr>
              <a:t>При увеличении количества соды свыше 5 грамм вкусовые качества выпечки ухудшаются, а в некоторых случаях может появиться специфический привкус.</a:t>
            </a:r>
            <a:endParaRPr lang="en-US" sz="1500" dirty="0"/>
          </a:p>
        </p:txBody>
      </p:sp>
      <p:sp>
        <p:nvSpPr>
          <p:cNvPr id="8" name="Shape 5"/>
          <p:cNvSpPr/>
          <p:nvPr/>
        </p:nvSpPr>
        <p:spPr>
          <a:xfrm>
            <a:off x="6675120" y="1122218"/>
            <a:ext cx="498764" cy="498764"/>
          </a:xfrm>
          <a:prstGeom prst="roundRect">
            <a:avLst>
              <a:gd name="adj" fmla="val 16667"/>
            </a:avLst>
          </a:prstGeom>
          <a:solidFill>
            <a:srgbClr val="F2F2F3"/>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5762C9"/>
                </a:solidFill>
              </a:rPr>
              <a:t>2</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текстуру</a:t>
            </a:r>
            <a:endParaRPr lang="en-US" sz="2200" dirty="0"/>
          </a:p>
        </p:txBody>
      </p:sp>
      <p:sp>
        <p:nvSpPr>
          <p:cNvPr id="5" name="Text 1"/>
          <p:cNvSpPr/>
          <p:nvPr/>
        </p:nvSpPr>
        <p:spPr>
          <a:xfrm>
            <a:off x="648393" y="2078182"/>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При добавлении соды в тесто происходит химическая реакция, в результате которой выделяется углекислый газ.</a:t>
            </a:r>
            <a:endParaRPr lang="en-US" sz="1500" dirty="0"/>
          </a:p>
        </p:txBody>
      </p:sp>
      <p:sp>
        <p:nvSpPr>
          <p:cNvPr id="6" name="Text 2"/>
          <p:cNvSpPr/>
          <p:nvPr/>
        </p:nvSpPr>
        <p:spPr>
          <a:xfrm>
            <a:off x="648393" y="3740727"/>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Это приводит к образованию более 100 миллионов пузырьков в объёме теста, что способствует формированию лёгкой и пористой текстуры. Оптимальное количество соды в рецептуре, например, для бисквита, может варьироваться от 1 до 3% от общего веса муки, что влияет на структуру конечного продукта.</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Практические советы</a:t>
            </a:r>
            <a:endParaRPr lang="en-US" sz="2200" dirty="0"/>
          </a:p>
        </p:txBody>
      </p:sp>
      <p:sp>
        <p:nvSpPr>
          <p:cNvPr id="4" name="Text 1"/>
          <p:cNvSpPr/>
          <p:nvPr/>
        </p:nvSpPr>
        <p:spPr>
          <a:xfrm>
            <a:off x="1271847" y="166254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Добавление 1 чайной ложки соды на 500 граммов муки может повысить пышность теста на 20–30%, если в рецепте присутствуют кислые компоненты, такие как кефир или йогурт.</a:t>
            </a:r>
            <a:endParaRPr lang="en-US" sz="1500" dirty="0"/>
          </a:p>
        </p:txBody>
      </p:sp>
      <p:sp>
        <p:nvSpPr>
          <p:cNvPr id="5" name="Shape 2"/>
          <p:cNvSpPr/>
          <p:nvPr/>
        </p:nvSpPr>
        <p:spPr>
          <a:xfrm>
            <a:off x="731520" y="1662545"/>
            <a:ext cx="498764" cy="498764"/>
          </a:xfrm>
          <a:prstGeom prst="roundRect">
            <a:avLst>
              <a:gd name="adj" fmla="val 16667"/>
            </a:avLst>
          </a:prstGeom>
          <a:solidFill>
            <a:srgbClr val="F2F2F3"/>
          </a:solidFill>
          <a:ln w="12700">
            <a:solidFill>
              <a:srgbClr val="FFFFFF">
                <a:alpha val="0"/>
              </a:srgbClr>
            </a:solidFill>
            <a:prstDash val="solid"/>
          </a:ln>
        </p:spPr>
      </p:sp>
      <p:sp>
        <p:nvSpPr>
          <p:cNvPr id="6" name="Text 3"/>
          <p:cNvSpPr/>
          <p:nvPr/>
        </p:nvSpPr>
        <p:spPr>
          <a:xfrm>
            <a:off x="731520" y="1620982"/>
            <a:ext cx="498764" cy="498764"/>
          </a:xfrm>
          <a:prstGeom prst="rect">
            <a:avLst/>
          </a:prstGeom>
          <a:noFill/>
          <a:ln/>
        </p:spPr>
        <p:txBody>
          <a:bodyPr wrap="square" rtlCol="0" anchor="ctr"/>
          <a:lstStyle/>
          <a:p>
            <a:pPr algn="ctr" indent="0" marL="0">
              <a:buNone/>
            </a:pPr>
            <a:r>
              <a:rPr lang="en-US" sz="3000" b="1" dirty="0">
                <a:solidFill>
                  <a:srgbClr val="5762C9"/>
                </a:solidFill>
              </a:rPr>
              <a:t>1</a:t>
            </a:r>
            <a:endParaRPr lang="en-US" sz="3000" dirty="0"/>
          </a:p>
        </p:txBody>
      </p:sp>
      <p:sp>
        <p:nvSpPr>
          <p:cNvPr id="7" name="Text 4"/>
          <p:cNvSpPr/>
          <p:nvPr/>
        </p:nvSpPr>
        <p:spPr>
          <a:xfrm>
            <a:off x="1271847" y="2909455"/>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Оптимальная температура для активации соды — 35–40 градусов Цельсия, при более высокой температуре её свойства могут снижаться.</a:t>
            </a:r>
            <a:endParaRPr lang="en-US" sz="1500" dirty="0"/>
          </a:p>
        </p:txBody>
      </p:sp>
      <p:sp>
        <p:nvSpPr>
          <p:cNvPr id="8" name="Shape 5"/>
          <p:cNvSpPr/>
          <p:nvPr/>
        </p:nvSpPr>
        <p:spPr>
          <a:xfrm>
            <a:off x="731520" y="2909455"/>
            <a:ext cx="498764" cy="498764"/>
          </a:xfrm>
          <a:prstGeom prst="roundRect">
            <a:avLst>
              <a:gd name="adj" fmla="val 16667"/>
            </a:avLst>
          </a:prstGeom>
          <a:solidFill>
            <a:srgbClr val="F2F2F3"/>
          </a:solidFill>
          <a:ln w="12700">
            <a:solidFill>
              <a:srgbClr val="FFFFFF">
                <a:alpha val="0"/>
              </a:srgbClr>
            </a:solidFill>
            <a:prstDash val="solid"/>
          </a:ln>
        </p:spPr>
      </p:sp>
      <p:sp>
        <p:nvSpPr>
          <p:cNvPr id="9" name="Text 6"/>
          <p:cNvSpPr/>
          <p:nvPr/>
        </p:nvSpPr>
        <p:spPr>
          <a:xfrm>
            <a:off x="731520" y="2867891"/>
            <a:ext cx="498764" cy="498764"/>
          </a:xfrm>
          <a:prstGeom prst="rect">
            <a:avLst/>
          </a:prstGeom>
          <a:noFill/>
          <a:ln/>
        </p:spPr>
        <p:txBody>
          <a:bodyPr wrap="square" rtlCol="0" anchor="ctr"/>
          <a:lstStyle/>
          <a:p>
            <a:pPr algn="ctr" indent="0" marL="0">
              <a:buNone/>
            </a:pPr>
            <a:r>
              <a:rPr lang="en-US" sz="3000" b="1" dirty="0">
                <a:solidFill>
                  <a:srgbClr val="5762C9"/>
                </a:solidFill>
              </a:rPr>
              <a:t>2</a:t>
            </a:r>
            <a:endParaRPr lang="en-US" sz="3000" dirty="0"/>
          </a:p>
        </p:txBody>
      </p:sp>
      <p:sp>
        <p:nvSpPr>
          <p:cNvPr id="10" name="Text 7"/>
          <p:cNvSpPr/>
          <p:nvPr/>
        </p:nvSpPr>
        <p:spPr>
          <a:xfrm>
            <a:off x="1271847" y="3740727"/>
            <a:ext cx="6650182" cy="1230284"/>
          </a:xfrm>
          <a:prstGeom prst="rect">
            <a:avLst/>
          </a:prstGeom>
          <a:noFill/>
          <a:ln/>
        </p:spPr>
        <p:txBody>
          <a:bodyPr wrap="square" rtlCol="0" anchor="t"/>
          <a:lstStyle/>
          <a:p>
            <a:pPr algn="l" indent="0" marL="0">
              <a:lnSpc>
                <a:spcPts val="2100"/>
              </a:lnSpc>
              <a:buNone/>
            </a:pPr>
            <a:r>
              <a:rPr lang="en-US" sz="1500" dirty="0">
                <a:solidFill>
                  <a:srgbClr val="000000"/>
                </a:solidFill>
              </a:rPr>
              <a:t>Помните, что точное количество соды в рецепте может варьироваться в зависимости от количества добавляемой кислоты и других ингредиентов, поэтому важно следовать конкретному рецепту для достижения желаемого результата.</a:t>
            </a:r>
            <a:endParaRPr lang="en-US" sz="1500" dirty="0"/>
          </a:p>
        </p:txBody>
      </p:sp>
      <p:sp>
        <p:nvSpPr>
          <p:cNvPr id="11" name="Shape 8"/>
          <p:cNvSpPr/>
          <p:nvPr/>
        </p:nvSpPr>
        <p:spPr>
          <a:xfrm>
            <a:off x="731520" y="3740727"/>
            <a:ext cx="498764" cy="498764"/>
          </a:xfrm>
          <a:prstGeom prst="roundRect">
            <a:avLst>
              <a:gd name="adj" fmla="val 16667"/>
            </a:avLst>
          </a:prstGeom>
          <a:solidFill>
            <a:srgbClr val="F2F2F3"/>
          </a:solidFill>
          <a:ln w="12700">
            <a:solidFill>
              <a:srgbClr val="FFFFFF">
                <a:alpha val="0"/>
              </a:srgbClr>
            </a:solidFill>
            <a:prstDash val="solid"/>
          </a:ln>
        </p:spPr>
      </p:sp>
      <p:sp>
        <p:nvSpPr>
          <p:cNvPr id="12" name="Text 9"/>
          <p:cNvSpPr/>
          <p:nvPr/>
        </p:nvSpPr>
        <p:spPr>
          <a:xfrm>
            <a:off x="731520" y="3699164"/>
            <a:ext cx="498764" cy="498764"/>
          </a:xfrm>
          <a:prstGeom prst="rect">
            <a:avLst/>
          </a:prstGeom>
          <a:noFill/>
          <a:ln/>
        </p:spPr>
        <p:txBody>
          <a:bodyPr wrap="square" rtlCol="0" anchor="ctr"/>
          <a:lstStyle/>
          <a:p>
            <a:pPr algn="ctr" indent="0" marL="0">
              <a:buNone/>
            </a:pPr>
            <a:r>
              <a:rPr lang="en-US" sz="3000" b="1" dirty="0">
                <a:solidFill>
                  <a:srgbClr val="5762C9"/>
                </a:solidFill>
              </a:rPr>
              <a:t>3</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вкусовые качества выпечки</a:t>
            </a:r>
            <a:endParaRPr lang="en-US" sz="2200" dirty="0"/>
          </a:p>
        </p:txBody>
      </p:sp>
      <p:sp>
        <p:nvSpPr>
          <p:cNvPr id="5" name="Text 1"/>
          <p:cNvSpPr/>
          <p:nvPr/>
        </p:nvSpPr>
        <p:spPr>
          <a:xfrm>
            <a:off x="648393" y="2078182"/>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Диаграмма показывает влияние соды на различные вкусовые качества выпечки.</a:t>
            </a:r>
            <a:endParaRPr lang="en-US" sz="1500" dirty="0"/>
          </a:p>
        </p:txBody>
      </p:sp>
      <p:sp>
        <p:nvSpPr>
          <p:cNvPr id="6" name="Text 2"/>
          <p:cNvSpPr/>
          <p:nvPr/>
        </p:nvSpPr>
        <p:spPr>
          <a:xfrm>
            <a:off x="648393" y="2909455"/>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Параметры измеряются в условных единицах (ед.), где более высокие значения указывают на большее влияние.</a:t>
            </a:r>
            <a:endParaRPr lang="en-US" sz="1500" dirty="0"/>
          </a:p>
        </p:txBody>
      </p:sp>
      <p:sp>
        <p:nvSpPr>
          <p:cNvPr id="7" name="Text 3"/>
          <p:cNvSpPr/>
          <p:nvPr/>
        </p:nvSpPr>
        <p:spPr>
          <a:xfrm>
            <a:off x="648393" y="3740727"/>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Основной показатель демонстрирует, что сода сильнее всего влияет на улучшение аромата и разрыхление теста, менее значимо — на усиление сладости и изменение текстуры, и в средней степени — на золотистый цвет.</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064029" y="2080260"/>
            <a:ext cx="10141527" cy="748145"/>
          </a:xfrm>
          <a:prstGeom prst="rect">
            <a:avLst/>
          </a:prstGeom>
          <a:noFill/>
          <a:ln/>
        </p:spPr>
        <p:txBody>
          <a:bodyPr wrap="square" rtlCol="0" anchor="t"/>
          <a:lstStyle/>
          <a:p>
            <a:pPr indent="0" marL="0">
              <a:lnSpc>
                <a:spcPts val="4700"/>
              </a:lnSpc>
              <a:buNone/>
            </a:pPr>
            <a:r>
              <a:rPr lang="en-US" sz="3200" b="1" dirty="0">
                <a:solidFill>
                  <a:srgbClr val="000000"/>
                </a:solidFill>
              </a:rPr>
              <a:t>Спасибо за внимание!</a:t>
            </a:r>
            <a:endParaRPr lang="en-US" sz="3200" dirty="0"/>
          </a:p>
        </p:txBody>
      </p:sp>
      <p:sp>
        <p:nvSpPr>
          <p:cNvPr id="4" name="Text 1"/>
          <p:cNvSpPr/>
          <p:nvPr/>
        </p:nvSpPr>
        <p:spPr>
          <a:xfrm>
            <a:off x="1064029" y="3325091"/>
            <a:ext cx="9975273" cy="1230284"/>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влияние соды на тесто, включая её кислотно-щелочные реакции, роль в выпечке, химические свойства и механизм действия. Мы также изучили, как сода влияет на структуру, объём, текстуру и вкусовые качества выпечки, а также дали практические советы по её использованию.</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2026-09-08T20:03:33Z</dcterms:created>
  <dcterms:modified xsi:type="dcterms:W3CDTF">2026-09-08T20:03:33Z</dcterms:modified>
</cp:coreProperties>
</file>