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p:nvPr/>
        </p:nvSpPr>
        <p:spPr>
          <a:xfrm>
            <a:off x="648393" y="2113511"/>
            <a:ext cx="5153891" cy="3491345"/>
          </a:xfrm>
          <a:prstGeom prst="rect">
            <a:avLst/>
          </a:prstGeom>
          <a:noFill/>
          <a:ln/>
        </p:spPr>
        <p:txBody>
          <a:bodyPr wrap="square" rtlCol="0" anchor="t"/>
          <a:lstStyle/>
          <a:p>
            <a:pPr algn="l" indent="0" marL="0">
              <a:lnSpc>
                <a:spcPts val="6700"/>
              </a:lnSpc>
              <a:buNone/>
            </a:pPr>
            <a:r>
              <a:rPr lang="en-US" sz="3600" b="1" dirty="0">
                <a:solidFill>
                  <a:srgbClr val="000000"/>
                </a:solidFill>
              </a:rPr>
              <a:t>Контент-маркетинг: как создавать ценный контент и привлекать аудиторию</a:t>
            </a:r>
            <a:endParaRPr lang="en-US" sz="3600" dirty="0"/>
          </a:p>
        </p:txBody>
      </p:sp>
      <p:sp>
        <p:nvSpPr>
          <p:cNvPr id="5" name="Text 1"/>
          <p:cNvSpPr/>
          <p:nvPr/>
        </p:nvSpPr>
        <p:spPr>
          <a:xfrm>
            <a:off x="648393" y="6400800"/>
            <a:ext cx="5403273" cy="432262"/>
          </a:xfrm>
          <a:prstGeom prst="rect">
            <a:avLst/>
          </a:prstGeom>
          <a:noFill/>
          <a:ln/>
        </p:spPr>
        <p:txBody>
          <a:bodyPr wrap="square" rtlCol="0" anchor="t"/>
          <a:lstStyle/>
          <a:p>
            <a:pPr algn="l" indent="0" marL="0">
              <a:lnSpc>
                <a:spcPts val="2100"/>
              </a:lnSpc>
              <a:buNone/>
            </a:pPr>
            <a:r>
              <a:rPr lang="en-US" sz="1500" dirty="0">
                <a:solidFill>
                  <a:srgbClr val="000000"/>
                </a:solidFill>
              </a:rPr>
              <a:t>Автор презентации: Presentacium.ru</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2768138" y="1248987"/>
            <a:ext cx="6816436" cy="773084"/>
          </a:xfrm>
          <a:prstGeom prst="rect">
            <a:avLst/>
          </a:prstGeom>
          <a:noFill/>
          <a:ln/>
        </p:spPr>
        <p:txBody>
          <a:bodyPr wrap="square" rtlCol="0" anchor="t"/>
          <a:lstStyle/>
          <a:p>
            <a:pPr algn="ctr" indent="0" marL="0">
              <a:lnSpc>
                <a:spcPts val="4900"/>
              </a:lnSpc>
              <a:buNone/>
            </a:pPr>
            <a:r>
              <a:rPr lang="en-US" sz="3400" b="1" dirty="0">
                <a:solidFill>
                  <a:srgbClr val="000000"/>
                </a:solidFill>
              </a:rPr>
              <a:t>Введение</a:t>
            </a:r>
            <a:endParaRPr lang="en-US" sz="3400" dirty="0"/>
          </a:p>
        </p:txBody>
      </p:sp>
      <p:sp>
        <p:nvSpPr>
          <p:cNvPr id="4" name="Text 1"/>
          <p:cNvSpPr/>
          <p:nvPr/>
        </p:nvSpPr>
        <p:spPr>
          <a:xfrm>
            <a:off x="2768138" y="2327564"/>
            <a:ext cx="6650182" cy="1496291"/>
          </a:xfrm>
          <a:prstGeom prst="rect">
            <a:avLst/>
          </a:prstGeom>
          <a:noFill/>
          <a:ln/>
        </p:spPr>
        <p:txBody>
          <a:bodyPr wrap="square" rtlCol="0" anchor="t"/>
          <a:lstStyle/>
          <a:p>
            <a:pPr algn="ctr" indent="0" marL="0">
              <a:lnSpc>
                <a:spcPts val="2100"/>
              </a:lnSpc>
              <a:buNone/>
            </a:pPr>
            <a:r>
              <a:rPr lang="en-US" sz="1500" dirty="0">
                <a:solidFill>
                  <a:srgbClr val="000000"/>
                </a:solidFill>
              </a:rPr>
              <a:t>В этой презентации мы рассмотрим основные принципы и стратегии контент-маркетинга. Узнаем о различных типах контента и их сравнении, а также о ключевых метриках для оценки эффективности контента. Обсудим планирование, инструменты и методы анализа целевой аудитории, сегментацию и этапы создания контента.</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773084"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Основы контент-маркетинга</a:t>
            </a:r>
            <a:endParaRPr lang="en-US" sz="2200" dirty="0"/>
          </a:p>
        </p:txBody>
      </p:sp>
      <p:sp>
        <p:nvSpPr>
          <p:cNvPr id="4" name="Text 1"/>
          <p:cNvSpPr/>
          <p:nvPr/>
        </p:nvSpPr>
        <p:spPr>
          <a:xfrm>
            <a:off x="1271847" y="1662545"/>
            <a:ext cx="6650182" cy="698269"/>
          </a:xfrm>
          <a:prstGeom prst="rect">
            <a:avLst/>
          </a:prstGeom>
          <a:noFill/>
          <a:ln/>
        </p:spPr>
        <p:txBody>
          <a:bodyPr wrap="square" rtlCol="0" anchor="t"/>
          <a:lstStyle/>
          <a:p>
            <a:pPr algn="l" indent="0" marL="0">
              <a:lnSpc>
                <a:spcPts val="2100"/>
              </a:lnSpc>
              <a:buNone/>
            </a:pPr>
            <a:r>
              <a:rPr lang="en-US" sz="1500" dirty="0">
                <a:solidFill>
                  <a:srgbClr val="000000"/>
                </a:solidFill>
              </a:rPr>
              <a:t>Контент-маркетинг включает создание и распространение полезного контента, ориентированного на интересы целевой аудитории.</a:t>
            </a:r>
            <a:endParaRPr lang="en-US" sz="1500" dirty="0"/>
          </a:p>
        </p:txBody>
      </p:sp>
      <p:sp>
        <p:nvSpPr>
          <p:cNvPr id="5" name="Shape 2"/>
          <p:cNvSpPr/>
          <p:nvPr/>
        </p:nvSpPr>
        <p:spPr>
          <a:xfrm>
            <a:off x="731520" y="1662545"/>
            <a:ext cx="498764" cy="498764"/>
          </a:xfrm>
          <a:prstGeom prst="roundRect">
            <a:avLst>
              <a:gd name="adj" fmla="val 16667"/>
            </a:avLst>
          </a:prstGeom>
          <a:solidFill>
            <a:srgbClr val="7CA7F6"/>
          </a:solidFill>
          <a:ln w="12700">
            <a:solidFill>
              <a:srgbClr val="FFFFFF">
                <a:alpha val="0"/>
              </a:srgbClr>
            </a:solidFill>
            <a:prstDash val="solid"/>
          </a:ln>
        </p:spPr>
      </p:sp>
      <p:sp>
        <p:nvSpPr>
          <p:cNvPr id="6" name="Text 3"/>
          <p:cNvSpPr/>
          <p:nvPr/>
        </p:nvSpPr>
        <p:spPr>
          <a:xfrm>
            <a:off x="731520" y="1620982"/>
            <a:ext cx="498764" cy="498764"/>
          </a:xfrm>
          <a:prstGeom prst="rect">
            <a:avLst/>
          </a:prstGeom>
          <a:noFill/>
          <a:ln/>
        </p:spPr>
        <p:txBody>
          <a:bodyPr wrap="square" rtlCol="0" anchor="ctr"/>
          <a:lstStyle/>
          <a:p>
            <a:pPr algn="ctr" indent="0" marL="0">
              <a:buNone/>
            </a:pPr>
            <a:r>
              <a:rPr lang="en-US" sz="3000" b="1" dirty="0">
                <a:solidFill>
                  <a:srgbClr val="FFFFFF"/>
                </a:solidFill>
              </a:rPr>
              <a:t>1</a:t>
            </a:r>
            <a:endParaRPr lang="en-US" sz="3000" dirty="0"/>
          </a:p>
        </p:txBody>
      </p:sp>
      <p:sp>
        <p:nvSpPr>
          <p:cNvPr id="7" name="Text 4"/>
          <p:cNvSpPr/>
          <p:nvPr/>
        </p:nvSpPr>
        <p:spPr>
          <a:xfrm>
            <a:off x="1271847" y="2909455"/>
            <a:ext cx="6650182" cy="964276"/>
          </a:xfrm>
          <a:prstGeom prst="rect">
            <a:avLst/>
          </a:prstGeom>
          <a:noFill/>
          <a:ln/>
        </p:spPr>
        <p:txBody>
          <a:bodyPr wrap="square" rtlCol="0" anchor="t"/>
          <a:lstStyle/>
          <a:p>
            <a:pPr algn="l" indent="0" marL="0">
              <a:lnSpc>
                <a:spcPts val="2100"/>
              </a:lnSpc>
              <a:buNone/>
            </a:pPr>
            <a:r>
              <a:rPr lang="en-US" sz="1500" dirty="0">
                <a:solidFill>
                  <a:srgbClr val="000000"/>
                </a:solidFill>
              </a:rPr>
              <a:t>Согласно исследованиям, 70% потребителей предпочитают получать информацию через контент, что подчёркивает важность качественного подхода.</a:t>
            </a:r>
            <a:endParaRPr lang="en-US" sz="1500" dirty="0"/>
          </a:p>
        </p:txBody>
      </p:sp>
      <p:sp>
        <p:nvSpPr>
          <p:cNvPr id="8" name="Shape 5"/>
          <p:cNvSpPr/>
          <p:nvPr/>
        </p:nvSpPr>
        <p:spPr>
          <a:xfrm>
            <a:off x="731520" y="2909455"/>
            <a:ext cx="498764" cy="498764"/>
          </a:xfrm>
          <a:prstGeom prst="roundRect">
            <a:avLst>
              <a:gd name="adj" fmla="val 16667"/>
            </a:avLst>
          </a:prstGeom>
          <a:solidFill>
            <a:srgbClr val="7CA7F6"/>
          </a:solidFill>
          <a:ln w="12700">
            <a:solidFill>
              <a:srgbClr val="FFFFFF">
                <a:alpha val="0"/>
              </a:srgbClr>
            </a:solidFill>
            <a:prstDash val="solid"/>
          </a:ln>
        </p:spPr>
      </p:sp>
      <p:sp>
        <p:nvSpPr>
          <p:cNvPr id="9" name="Text 6"/>
          <p:cNvSpPr/>
          <p:nvPr/>
        </p:nvSpPr>
        <p:spPr>
          <a:xfrm>
            <a:off x="731520" y="2867891"/>
            <a:ext cx="498764" cy="498764"/>
          </a:xfrm>
          <a:prstGeom prst="rect">
            <a:avLst/>
          </a:prstGeom>
          <a:noFill/>
          <a:ln/>
        </p:spPr>
        <p:txBody>
          <a:bodyPr wrap="square" rtlCol="0" anchor="ctr"/>
          <a:lstStyle/>
          <a:p>
            <a:pPr algn="ctr" indent="0" marL="0">
              <a:buNone/>
            </a:pPr>
            <a:r>
              <a:rPr lang="en-US" sz="3000" b="1" dirty="0">
                <a:solidFill>
                  <a:srgbClr val="FFFFFF"/>
                </a:solidFill>
              </a:rPr>
              <a:t>2</a:t>
            </a:r>
            <a:endParaRPr lang="en-US" sz="3000" dirty="0"/>
          </a:p>
        </p:txBody>
      </p:sp>
      <p:sp>
        <p:nvSpPr>
          <p:cNvPr id="10" name="Text 7"/>
          <p:cNvSpPr/>
          <p:nvPr/>
        </p:nvSpPr>
        <p:spPr>
          <a:xfrm>
            <a:off x="1271847" y="3873731"/>
            <a:ext cx="6650182" cy="698269"/>
          </a:xfrm>
          <a:prstGeom prst="rect">
            <a:avLst/>
          </a:prstGeom>
          <a:noFill/>
          <a:ln/>
        </p:spPr>
        <p:txBody>
          <a:bodyPr wrap="square" rtlCol="0" anchor="t"/>
          <a:lstStyle/>
          <a:p>
            <a:pPr algn="l" indent="0" marL="0">
              <a:lnSpc>
                <a:spcPts val="2100"/>
              </a:lnSpc>
              <a:buNone/>
            </a:pPr>
            <a:r>
              <a:rPr lang="en-US" sz="1500" dirty="0">
                <a:solidFill>
                  <a:srgbClr val="000000"/>
                </a:solidFill>
              </a:rPr>
              <a:t>Эффективные стратегии контент-маркетинга могут увеличить трафик на сайт на 55% и повысить уровень вовлечённости пользователей.</a:t>
            </a:r>
            <a:endParaRPr lang="en-US" sz="1500" dirty="0"/>
          </a:p>
        </p:txBody>
      </p:sp>
      <p:sp>
        <p:nvSpPr>
          <p:cNvPr id="11" name="Shape 8"/>
          <p:cNvSpPr/>
          <p:nvPr/>
        </p:nvSpPr>
        <p:spPr>
          <a:xfrm>
            <a:off x="731520" y="3873731"/>
            <a:ext cx="498764" cy="498764"/>
          </a:xfrm>
          <a:prstGeom prst="roundRect">
            <a:avLst>
              <a:gd name="adj" fmla="val 16667"/>
            </a:avLst>
          </a:prstGeom>
          <a:solidFill>
            <a:srgbClr val="7CA7F6"/>
          </a:solidFill>
          <a:ln w="12700">
            <a:solidFill>
              <a:srgbClr val="FFFFFF">
                <a:alpha val="0"/>
              </a:srgbClr>
            </a:solidFill>
            <a:prstDash val="solid"/>
          </a:ln>
        </p:spPr>
      </p:sp>
      <p:sp>
        <p:nvSpPr>
          <p:cNvPr id="12" name="Text 9"/>
          <p:cNvSpPr/>
          <p:nvPr/>
        </p:nvSpPr>
        <p:spPr>
          <a:xfrm>
            <a:off x="731520" y="3832167"/>
            <a:ext cx="498764" cy="498764"/>
          </a:xfrm>
          <a:prstGeom prst="rect">
            <a:avLst/>
          </a:prstGeom>
          <a:noFill/>
          <a:ln/>
        </p:spPr>
        <p:txBody>
          <a:bodyPr wrap="square" rtlCol="0" anchor="ctr"/>
          <a:lstStyle/>
          <a:p>
            <a:pPr algn="ctr" indent="0" marL="0">
              <a:buNone/>
            </a:pPr>
            <a:r>
              <a:rPr lang="en-US" sz="3000" b="1" dirty="0">
                <a:solidFill>
                  <a:srgbClr val="FFFFFF"/>
                </a:solidFill>
              </a:rPr>
              <a:t>3</a:t>
            </a:r>
            <a:endParaRPr lang="en-US" sz="3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995160" y="523702"/>
            <a:ext cx="4680065" cy="6051665"/>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Типы контента</a:t>
            </a:r>
            <a:endParaRPr lang="en-US" sz="2200" dirty="0"/>
          </a:p>
        </p:txBody>
      </p:sp>
      <p:sp>
        <p:nvSpPr>
          <p:cNvPr id="5" name="Text 1"/>
          <p:cNvSpPr/>
          <p:nvPr/>
        </p:nvSpPr>
        <p:spPr>
          <a:xfrm>
            <a:off x="648393" y="2078182"/>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Визуальный контент, такой как инфографика, занимает около 80% объёма потребления информации в интернете, что делает его особенно ценным для привлечения внимания аудитории.</a:t>
            </a:r>
            <a:endParaRPr lang="en-US" sz="1500" dirty="0"/>
          </a:p>
        </p:txBody>
      </p:sp>
      <p:sp>
        <p:nvSpPr>
          <p:cNvPr id="6" name="Text 2"/>
          <p:cNvSpPr/>
          <p:nvPr/>
        </p:nvSpPr>
        <p:spPr>
          <a:xfrm>
            <a:off x="648393" y="3740727"/>
            <a:ext cx="5818909" cy="2028305"/>
          </a:xfrm>
          <a:prstGeom prst="rect">
            <a:avLst/>
          </a:prstGeom>
          <a:noFill/>
          <a:ln/>
        </p:spPr>
        <p:txBody>
          <a:bodyPr wrap="square" rtlCol="0" anchor="t"/>
          <a:lstStyle/>
          <a:p>
            <a:pPr algn="l" indent="0" marL="0">
              <a:lnSpc>
                <a:spcPts val="2100"/>
              </a:lnSpc>
              <a:buNone/>
            </a:pPr>
            <a:r>
              <a:rPr lang="en-US" sz="1500" dirty="0">
                <a:solidFill>
                  <a:srgbClr val="000000"/>
                </a:solidFill>
              </a:rPr>
              <a:t>Текстовый контент, включая блоги и статьи, генерирует примерно 60% трафика на сайтах, что подчёркивает его значимость в контент-маркетинге. Видеоконтент демонстрирует впечатляющий рост: количество просмотров видео в социальных сетях увеличилось на 100% за последние два года, что свидетельствует о его высокой эффективности для взаимодействия с аудиторией.</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232756" y="833351"/>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Стратегии создания контента</a:t>
            </a:r>
            <a:endParaRPr lang="en-US" sz="2200" dirty="0"/>
          </a:p>
        </p:txBody>
      </p:sp>
      <p:sp>
        <p:nvSpPr>
          <p:cNvPr id="4" name="Text 1"/>
          <p:cNvSpPr/>
          <p:nvPr/>
        </p:nvSpPr>
        <p:spPr>
          <a:xfrm>
            <a:off x="232756" y="2078182"/>
            <a:ext cx="3325091" cy="1230284"/>
          </a:xfrm>
          <a:prstGeom prst="rect">
            <a:avLst/>
          </a:prstGeom>
          <a:noFill/>
          <a:ln/>
        </p:spPr>
        <p:txBody>
          <a:bodyPr wrap="square" rtlCol="0" anchor="t"/>
          <a:lstStyle/>
          <a:p>
            <a:pPr algn="l" indent="0" marL="0">
              <a:lnSpc>
                <a:spcPts val="2100"/>
              </a:lnSpc>
              <a:buNone/>
            </a:pPr>
            <a:r>
              <a:rPr lang="en-US" sz="1500" dirty="0">
                <a:solidFill>
                  <a:srgbClr val="000000"/>
                </a:solidFill>
              </a:rPr>
              <a:t>Согласно исследованиям, 70% потребителей предпочитают получать информацию о бренде через контент, а не через рекламу.</a:t>
            </a:r>
            <a:endParaRPr lang="en-US" sz="1500" dirty="0"/>
          </a:p>
        </p:txBody>
      </p:sp>
      <p:sp>
        <p:nvSpPr>
          <p:cNvPr id="5" name="Text 2"/>
          <p:cNvSpPr/>
          <p:nvPr/>
        </p:nvSpPr>
        <p:spPr>
          <a:xfrm>
            <a:off x="4389120" y="2078182"/>
            <a:ext cx="3325091" cy="2028305"/>
          </a:xfrm>
          <a:prstGeom prst="rect">
            <a:avLst/>
          </a:prstGeom>
          <a:noFill/>
          <a:ln/>
        </p:spPr>
        <p:txBody>
          <a:bodyPr wrap="square" rtlCol="0" anchor="t"/>
          <a:lstStyle/>
          <a:p>
            <a:pPr algn="l" indent="0" marL="0">
              <a:lnSpc>
                <a:spcPts val="2100"/>
              </a:lnSpc>
              <a:buNone/>
            </a:pPr>
            <a:r>
              <a:rPr lang="en-US" sz="1500" dirty="0">
                <a:solidFill>
                  <a:srgbClr val="000000"/>
                </a:solidFill>
              </a:rPr>
              <a:t>Для эффективного контент-маркетинга важно использовать разнообразные форматы: например, 60% аудитории предпочитают видеоконтент, в то время как 40% — текстовую информацию.</a:t>
            </a:r>
            <a:endParaRPr lang="en-US" sz="1500" dirty="0"/>
          </a:p>
        </p:txBody>
      </p:sp>
      <p:sp>
        <p:nvSpPr>
          <p:cNvPr id="6" name="Text 3"/>
          <p:cNvSpPr/>
          <p:nvPr/>
        </p:nvSpPr>
        <p:spPr>
          <a:xfrm>
            <a:off x="8545484" y="2078182"/>
            <a:ext cx="3325091" cy="2294313"/>
          </a:xfrm>
          <a:prstGeom prst="rect">
            <a:avLst/>
          </a:prstGeom>
          <a:noFill/>
          <a:ln/>
        </p:spPr>
        <p:txBody>
          <a:bodyPr wrap="square" rtlCol="0" anchor="t"/>
          <a:lstStyle/>
          <a:p>
            <a:pPr algn="l" indent="0" marL="0">
              <a:lnSpc>
                <a:spcPts val="2100"/>
              </a:lnSpc>
              <a:buNone/>
            </a:pPr>
            <a:r>
              <a:rPr lang="en-US" sz="1500" dirty="0">
                <a:solidFill>
                  <a:srgbClr val="000000"/>
                </a:solidFill>
              </a:rPr>
              <a:t>Стратегия должна включать регулярность публикаций — оптимальное количество постов в социальных сетях варьируется в зависимости от платформы, но регулярность не менее трёх раз в неделю обеспечивает заметное увеличение вовлечённости.</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98764" y="415636"/>
            <a:ext cx="3308465" cy="6051665"/>
          </a:xfrm>
          <a:prstGeom prst="rect">
            <a:avLst/>
          </a:prstGeom>
        </p:spPr>
      </p:pic>
      <p:sp>
        <p:nvSpPr>
          <p:cNvPr id="4" name="Text 0"/>
          <p:cNvSpPr/>
          <p:nvPr/>
        </p:nvSpPr>
        <p:spPr>
          <a:xfrm>
            <a:off x="4015047" y="1082733"/>
            <a:ext cx="4073236" cy="931025"/>
          </a:xfrm>
          <a:prstGeom prst="rect">
            <a:avLst/>
          </a:prstGeom>
          <a:noFill/>
          <a:ln/>
        </p:spPr>
        <p:txBody>
          <a:bodyPr wrap="square" rtlCol="0" anchor="t"/>
          <a:lstStyle/>
          <a:p>
            <a:pPr indent="0" marL="0">
              <a:lnSpc>
                <a:spcPts val="3100"/>
              </a:lnSpc>
              <a:buNone/>
            </a:pPr>
            <a:r>
              <a:rPr lang="en-US" sz="2200" b="1" dirty="0">
                <a:solidFill>
                  <a:srgbClr val="000000"/>
                </a:solidFill>
              </a:rPr>
              <a:t>Планирование контент-маркетинга</a:t>
            </a:r>
            <a:endParaRPr lang="en-US" sz="2200" dirty="0"/>
          </a:p>
        </p:txBody>
      </p:sp>
      <p:sp>
        <p:nvSpPr>
          <p:cNvPr id="5" name="Text 1"/>
          <p:cNvSpPr/>
          <p:nvPr/>
        </p:nvSpPr>
        <p:spPr>
          <a:xfrm>
            <a:off x="4015047" y="2078182"/>
            <a:ext cx="3906982" cy="1230284"/>
          </a:xfrm>
          <a:prstGeom prst="rect">
            <a:avLst/>
          </a:prstGeom>
          <a:noFill/>
          <a:ln/>
        </p:spPr>
        <p:txBody>
          <a:bodyPr wrap="square" rtlCol="0" anchor="t"/>
          <a:lstStyle/>
          <a:p>
            <a:pPr algn="l" indent="0" marL="0">
              <a:lnSpc>
                <a:spcPts val="2100"/>
              </a:lnSpc>
              <a:buNone/>
            </a:pPr>
            <a:r>
              <a:rPr lang="en-US" sz="1500" dirty="0">
                <a:solidFill>
                  <a:srgbClr val="000000"/>
                </a:solidFill>
              </a:rPr>
              <a:t>Согласно исследованиям, более 70% компаний, которые активно используют контент-маркетинг, видят рост вовлечённости аудитории.</a:t>
            </a:r>
            <a:endParaRPr lang="en-US" sz="1500" dirty="0"/>
          </a:p>
        </p:txBody>
      </p:sp>
      <p:sp>
        <p:nvSpPr>
          <p:cNvPr id="6" name="Text 2"/>
          <p:cNvSpPr/>
          <p:nvPr/>
        </p:nvSpPr>
        <p:spPr>
          <a:xfrm>
            <a:off x="8088284" y="2078182"/>
            <a:ext cx="3906982" cy="2294313"/>
          </a:xfrm>
          <a:prstGeom prst="rect">
            <a:avLst/>
          </a:prstGeom>
          <a:noFill/>
          <a:ln/>
        </p:spPr>
        <p:txBody>
          <a:bodyPr wrap="square" rtlCol="0" anchor="t"/>
          <a:lstStyle/>
          <a:p>
            <a:pPr algn="l" indent="0" marL="0">
              <a:lnSpc>
                <a:spcPts val="2100"/>
              </a:lnSpc>
              <a:buNone/>
            </a:pPr>
            <a:r>
              <a:rPr lang="en-US" sz="1500" dirty="0">
                <a:solidFill>
                  <a:srgbClr val="000000"/>
                </a:solidFill>
              </a:rPr>
              <a:t>Планирование контент-маркетинга включает определение целевой аудитории и выбор каналов продвижения: в 2023 году 72% контента было распространено через социальные сети. Эффективное планирование позволяет повысить органический трафик на сайт на 50% и более в течение полугода.</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773084" y="750224"/>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Инструменты для создания контента</a:t>
            </a:r>
            <a:endParaRPr lang="en-US" sz="2200" dirty="0"/>
          </a:p>
        </p:txBody>
      </p:sp>
      <p:sp>
        <p:nvSpPr>
          <p:cNvPr id="4" name="Text 1"/>
          <p:cNvSpPr/>
          <p:nvPr/>
        </p:nvSpPr>
        <p:spPr>
          <a:xfrm>
            <a:off x="1271847" y="2078182"/>
            <a:ext cx="9975273" cy="1230284"/>
          </a:xfrm>
          <a:prstGeom prst="rect">
            <a:avLst/>
          </a:prstGeom>
          <a:noFill/>
          <a:ln/>
        </p:spPr>
        <p:txBody>
          <a:bodyPr wrap="square" rtlCol="0" anchor="t"/>
          <a:lstStyle/>
          <a:p>
            <a:pPr algn="l" indent="0" marL="0">
              <a:lnSpc>
                <a:spcPts val="2100"/>
              </a:lnSpc>
              <a:buNone/>
            </a:pPr>
            <a:r>
              <a:rPr lang="en-US" sz="1500" dirty="0">
                <a:solidFill>
                  <a:srgbClr val="000000"/>
                </a:solidFill>
              </a:rPr>
              <a:t>Существует множество инструментов для создания контента, например, системы управления контентом (CMS), такие как WordPress, которые используют более 40% веб-разработчиков по всему миру. Платформы для визуального контента, например Canva, позволяют создавать графику и инфографику более чем для 15 миллионов проектов.</a:t>
            </a:r>
            <a:endParaRPr lang="en-US" sz="1500" dirty="0"/>
          </a:p>
        </p:txBody>
      </p:sp>
      <p:sp>
        <p:nvSpPr>
          <p:cNvPr id="5" name="Shape 2"/>
          <p:cNvSpPr/>
          <p:nvPr/>
        </p:nvSpPr>
        <p:spPr>
          <a:xfrm>
            <a:off x="731520" y="2078182"/>
            <a:ext cx="498764" cy="498764"/>
          </a:xfrm>
          <a:prstGeom prst="roundRect">
            <a:avLst>
              <a:gd name="adj" fmla="val 16667"/>
            </a:avLst>
          </a:prstGeom>
          <a:solidFill>
            <a:srgbClr val="7CA7F6"/>
          </a:solidFill>
          <a:ln w="12700">
            <a:solidFill>
              <a:srgbClr val="FFFFFF">
                <a:alpha val="0"/>
              </a:srgbClr>
            </a:solidFill>
            <a:prstDash val="solid"/>
          </a:ln>
        </p:spPr>
      </p:sp>
      <p:sp>
        <p:nvSpPr>
          <p:cNvPr id="6" name="Text 3"/>
          <p:cNvSpPr/>
          <p:nvPr/>
        </p:nvSpPr>
        <p:spPr>
          <a:xfrm>
            <a:off x="731520" y="2036618"/>
            <a:ext cx="498764" cy="498764"/>
          </a:xfrm>
          <a:prstGeom prst="rect">
            <a:avLst/>
          </a:prstGeom>
          <a:noFill/>
          <a:ln/>
        </p:spPr>
        <p:txBody>
          <a:bodyPr wrap="square" rtlCol="0" anchor="ctr"/>
          <a:lstStyle/>
          <a:p>
            <a:pPr algn="ctr" indent="0" marL="0">
              <a:buNone/>
            </a:pPr>
            <a:r>
              <a:rPr lang="en-US" sz="3000" b="1" dirty="0">
                <a:solidFill>
                  <a:srgbClr val="FFFFFF"/>
                </a:solidFill>
              </a:rPr>
              <a:t>1</a:t>
            </a:r>
            <a:endParaRPr lang="en-US" sz="3000" dirty="0"/>
          </a:p>
        </p:txBody>
      </p:sp>
      <p:sp>
        <p:nvSpPr>
          <p:cNvPr id="7" name="Text 4"/>
          <p:cNvSpPr/>
          <p:nvPr/>
        </p:nvSpPr>
        <p:spPr>
          <a:xfrm>
            <a:off x="1271847" y="3308465"/>
            <a:ext cx="9975273" cy="698269"/>
          </a:xfrm>
          <a:prstGeom prst="rect">
            <a:avLst/>
          </a:prstGeom>
          <a:noFill/>
          <a:ln/>
        </p:spPr>
        <p:txBody>
          <a:bodyPr wrap="square" rtlCol="0" anchor="t"/>
          <a:lstStyle/>
          <a:p>
            <a:pPr algn="l" indent="0" marL="0">
              <a:lnSpc>
                <a:spcPts val="2100"/>
              </a:lnSpc>
              <a:buNone/>
            </a:pPr>
            <a:r>
              <a:rPr lang="en-US" sz="1500" dirty="0">
                <a:solidFill>
                  <a:srgbClr val="000000"/>
                </a:solidFill>
              </a:rPr>
              <a:t>Также популярны сервисы для совместной работы, например Trello, которые помогают командам организовывать процесс создания контента и управлять проектами.</a:t>
            </a:r>
            <a:endParaRPr lang="en-US" sz="1500" dirty="0"/>
          </a:p>
        </p:txBody>
      </p:sp>
      <p:sp>
        <p:nvSpPr>
          <p:cNvPr id="8" name="Shape 5"/>
          <p:cNvSpPr/>
          <p:nvPr/>
        </p:nvSpPr>
        <p:spPr>
          <a:xfrm>
            <a:off x="731520" y="3308465"/>
            <a:ext cx="498764" cy="498764"/>
          </a:xfrm>
          <a:prstGeom prst="roundRect">
            <a:avLst>
              <a:gd name="adj" fmla="val 16667"/>
            </a:avLst>
          </a:prstGeom>
          <a:solidFill>
            <a:srgbClr val="7CA7F6"/>
          </a:solidFill>
          <a:ln w="12700">
            <a:solidFill>
              <a:srgbClr val="FFFFFF">
                <a:alpha val="0"/>
              </a:srgbClr>
            </a:solidFill>
            <a:prstDash val="solid"/>
          </a:ln>
        </p:spPr>
      </p:sp>
      <p:sp>
        <p:nvSpPr>
          <p:cNvPr id="9" name="Text 6"/>
          <p:cNvSpPr/>
          <p:nvPr/>
        </p:nvSpPr>
        <p:spPr>
          <a:xfrm>
            <a:off x="731520" y="3266902"/>
            <a:ext cx="498764" cy="498764"/>
          </a:xfrm>
          <a:prstGeom prst="rect">
            <a:avLst/>
          </a:prstGeom>
          <a:noFill/>
          <a:ln/>
        </p:spPr>
        <p:txBody>
          <a:bodyPr wrap="square" rtlCol="0" anchor="ctr"/>
          <a:lstStyle/>
          <a:p>
            <a:pPr algn="ctr" indent="0" marL="0">
              <a:buNone/>
            </a:pPr>
            <a:r>
              <a:rPr lang="en-US" sz="3000" b="1" dirty="0">
                <a:solidFill>
                  <a:srgbClr val="FFFFFF"/>
                </a:solidFill>
              </a:rPr>
              <a:t>2</a:t>
            </a:r>
            <a:endParaRPr lang="en-US" sz="3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995160" y="523702"/>
            <a:ext cx="4680065" cy="6051665"/>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Анализ целевой аудитории</a:t>
            </a:r>
            <a:endParaRPr lang="en-US" sz="2200" dirty="0"/>
          </a:p>
        </p:txBody>
      </p:sp>
      <p:sp>
        <p:nvSpPr>
          <p:cNvPr id="5" name="Text 1"/>
          <p:cNvSpPr/>
          <p:nvPr/>
        </p:nvSpPr>
        <p:spPr>
          <a:xfrm>
            <a:off x="648393" y="2078182"/>
            <a:ext cx="5818909" cy="1496291"/>
          </a:xfrm>
          <a:prstGeom prst="rect">
            <a:avLst/>
          </a:prstGeom>
          <a:noFill/>
          <a:ln/>
        </p:spPr>
        <p:txBody>
          <a:bodyPr wrap="square" rtlCol="0" anchor="t"/>
          <a:lstStyle/>
          <a:p>
            <a:pPr algn="l" indent="0" marL="0">
              <a:lnSpc>
                <a:spcPts val="2100"/>
              </a:lnSpc>
              <a:buNone/>
            </a:pPr>
            <a:r>
              <a:rPr lang="en-US" sz="1500" dirty="0">
                <a:solidFill>
                  <a:srgbClr val="000000"/>
                </a:solidFill>
              </a:rPr>
              <a:t>Согласно исследованиям, 68% пользователей проводят больше времени в социальных сетях, чем за чтением традиционных СМИ. В возрастной группе от 18 до 34 лет 70% респондентов предпочитают получать информацию через визуальный контент.</a:t>
            </a:r>
            <a:endParaRPr lang="en-US" sz="1500" dirty="0"/>
          </a:p>
        </p:txBody>
      </p:sp>
      <p:sp>
        <p:nvSpPr>
          <p:cNvPr id="6" name="Text 2"/>
          <p:cNvSpPr/>
          <p:nvPr/>
        </p:nvSpPr>
        <p:spPr>
          <a:xfrm>
            <a:off x="648393" y="3740727"/>
            <a:ext cx="5818909" cy="1496291"/>
          </a:xfrm>
          <a:prstGeom prst="rect">
            <a:avLst/>
          </a:prstGeom>
          <a:noFill/>
          <a:ln/>
        </p:spPr>
        <p:txBody>
          <a:bodyPr wrap="square" rtlCol="0" anchor="t"/>
          <a:lstStyle/>
          <a:p>
            <a:pPr algn="l" indent="0" marL="0">
              <a:lnSpc>
                <a:spcPts val="2100"/>
              </a:lnSpc>
              <a:buNone/>
            </a:pPr>
            <a:r>
              <a:rPr lang="en-US" sz="1500" dirty="0">
                <a:solidFill>
                  <a:srgbClr val="000000"/>
                </a:solidFill>
              </a:rPr>
              <a:t>Более того, 82% пользователей с большей вероятностью совершат покупку после просмотра соответствующего видеоконтента, что подчёркивает важность создания качественного и привлекательного контента для охвата целевой аудитории.</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98764" y="415636"/>
            <a:ext cx="3308465" cy="6051665"/>
          </a:xfrm>
          <a:prstGeom prst="rect">
            <a:avLst/>
          </a:prstGeom>
        </p:spPr>
      </p:pic>
      <p:sp>
        <p:nvSpPr>
          <p:cNvPr id="4" name="Text 0"/>
          <p:cNvSpPr/>
          <p:nvPr/>
        </p:nvSpPr>
        <p:spPr>
          <a:xfrm>
            <a:off x="4513811"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Этапы создания контента</a:t>
            </a:r>
            <a:endParaRPr lang="en-US" sz="2200" dirty="0"/>
          </a:p>
        </p:txBody>
      </p:sp>
      <p:sp>
        <p:nvSpPr>
          <p:cNvPr id="5" name="Text 1"/>
          <p:cNvSpPr/>
          <p:nvPr/>
        </p:nvSpPr>
        <p:spPr>
          <a:xfrm>
            <a:off x="4513811" y="2078182"/>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На первом этапе создания контента необходимо провести анализ целевой аудитории и ключевых запросов, что позволит определить темы и форматы контента.</a:t>
            </a:r>
            <a:endParaRPr lang="en-US" sz="1500" dirty="0"/>
          </a:p>
        </p:txBody>
      </p:sp>
      <p:sp>
        <p:nvSpPr>
          <p:cNvPr id="6" name="Text 2"/>
          <p:cNvSpPr/>
          <p:nvPr/>
        </p:nvSpPr>
        <p:spPr>
          <a:xfrm>
            <a:off x="4513811" y="3740727"/>
            <a:ext cx="5818909" cy="1762298"/>
          </a:xfrm>
          <a:prstGeom prst="rect">
            <a:avLst/>
          </a:prstGeom>
          <a:noFill/>
          <a:ln/>
        </p:spPr>
        <p:txBody>
          <a:bodyPr wrap="square" rtlCol="0" anchor="t"/>
          <a:lstStyle/>
          <a:p>
            <a:pPr algn="l" indent="0" marL="0">
              <a:lnSpc>
                <a:spcPts val="2100"/>
              </a:lnSpc>
              <a:buNone/>
            </a:pPr>
            <a:r>
              <a:rPr lang="en-US" sz="1500" dirty="0">
                <a:solidFill>
                  <a:srgbClr val="000000"/>
                </a:solidFill>
              </a:rPr>
              <a:t>На втором этапе, используя данные аналитических инструментов, мы формируем контент-план, включающий 10–15 публикаций в месяц. На третьем этапе происходит создание и публикация контента, после чего следует его оптимизация и продвижение, направленные на увеличение охвата и вовлеченности аудитории на 20–30%.</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750224"/>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Оценка эффективности контента</a:t>
            </a:r>
            <a:endParaRPr lang="en-US" sz="2200" dirty="0"/>
          </a:p>
        </p:txBody>
      </p:sp>
      <p:sp>
        <p:nvSpPr>
          <p:cNvPr id="4" name="Text 1"/>
          <p:cNvSpPr/>
          <p:nvPr/>
        </p:nvSpPr>
        <p:spPr>
          <a:xfrm>
            <a:off x="1271847" y="2078182"/>
            <a:ext cx="9975273" cy="698269"/>
          </a:xfrm>
          <a:prstGeom prst="rect">
            <a:avLst/>
          </a:prstGeom>
          <a:noFill/>
          <a:ln/>
        </p:spPr>
        <p:txBody>
          <a:bodyPr wrap="square" rtlCol="0" anchor="t"/>
          <a:lstStyle/>
          <a:p>
            <a:pPr algn="l" indent="0" marL="0">
              <a:lnSpc>
                <a:spcPts val="2100"/>
              </a:lnSpc>
              <a:buNone/>
            </a:pPr>
            <a:r>
              <a:rPr lang="en-US" sz="1500" dirty="0">
                <a:solidFill>
                  <a:srgbClr val="000000"/>
                </a:solidFill>
              </a:rPr>
              <a:t>За прошедший год уровень вовлеченности аудитории увеличился на 35%, что свидетельствует об эффективности выбранной контент-стратегии.</a:t>
            </a:r>
            <a:endParaRPr lang="en-US" sz="1500" dirty="0"/>
          </a:p>
        </p:txBody>
      </p:sp>
      <p:sp>
        <p:nvSpPr>
          <p:cNvPr id="5" name="Text 2"/>
          <p:cNvSpPr/>
          <p:nvPr/>
        </p:nvSpPr>
        <p:spPr>
          <a:xfrm>
            <a:off x="1271847" y="3241964"/>
            <a:ext cx="9975273" cy="964276"/>
          </a:xfrm>
          <a:prstGeom prst="rect">
            <a:avLst/>
          </a:prstGeom>
          <a:noFill/>
          <a:ln/>
        </p:spPr>
        <p:txBody>
          <a:bodyPr wrap="square" rtlCol="0" anchor="t"/>
          <a:lstStyle/>
          <a:p>
            <a:pPr algn="l" indent="0" marL="0">
              <a:lnSpc>
                <a:spcPts val="2100"/>
              </a:lnSpc>
              <a:buNone/>
            </a:pPr>
            <a:r>
              <a:rPr lang="en-US" sz="1500" dirty="0">
                <a:solidFill>
                  <a:srgbClr val="000000"/>
                </a:solidFill>
              </a:rPr>
              <a:t>Конверсия в целевое действие выросла на 28% благодаря оптимизации контента под запросы целевой аудитории. Также средний показатель времени, проведённого пользователями на сайте, повысился на 15%, что указывает на улучшение качества контента и его соответствия интересам аудитории.</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7200" y="523702"/>
            <a:ext cx="4680065" cy="6051665"/>
          </a:xfrm>
          <a:prstGeom prst="rect">
            <a:avLst/>
          </a:prstGeom>
        </p:spPr>
      </p:pic>
      <p:sp>
        <p:nvSpPr>
          <p:cNvPr id="4" name="Text 0"/>
          <p:cNvSpPr/>
          <p:nvPr/>
        </p:nvSpPr>
        <p:spPr>
          <a:xfrm>
            <a:off x="5636029"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Оптимизация контента</a:t>
            </a:r>
            <a:endParaRPr lang="en-US" sz="2200" dirty="0"/>
          </a:p>
        </p:txBody>
      </p:sp>
      <p:sp>
        <p:nvSpPr>
          <p:cNvPr id="5" name="Text 1"/>
          <p:cNvSpPr/>
          <p:nvPr/>
        </p:nvSpPr>
        <p:spPr>
          <a:xfrm>
            <a:off x="5636029" y="2078182"/>
            <a:ext cx="5818909" cy="1230284"/>
          </a:xfrm>
          <a:prstGeom prst="rect">
            <a:avLst/>
          </a:prstGeom>
          <a:noFill/>
          <a:ln/>
        </p:spPr>
        <p:txBody>
          <a:bodyPr wrap="square" rtlCol="0" anchor="t"/>
          <a:lstStyle/>
          <a:p>
            <a:pPr algn="l" indent="0" marL="0">
              <a:lnSpc>
                <a:spcPts val="2100"/>
              </a:lnSpc>
              <a:buNone/>
            </a:pPr>
            <a:r>
              <a:rPr lang="en-US" sz="1500" dirty="0">
                <a:solidFill>
                  <a:srgbClr val="000000"/>
                </a:solidFill>
              </a:rPr>
              <a:t>Оптимизация контента позволяет увеличить вовлеченность аудитории на 30% за счёт использования ключевых слов и тематических запросов, которые применяются в 70% успешных контент-стратегий.</a:t>
            </a:r>
            <a:endParaRPr lang="en-US" sz="1500" dirty="0"/>
          </a:p>
        </p:txBody>
      </p:sp>
      <p:sp>
        <p:nvSpPr>
          <p:cNvPr id="6" name="Text 2"/>
          <p:cNvSpPr/>
          <p:nvPr/>
        </p:nvSpPr>
        <p:spPr>
          <a:xfrm>
            <a:off x="5636029" y="3740727"/>
            <a:ext cx="5818909" cy="1762298"/>
          </a:xfrm>
          <a:prstGeom prst="rect">
            <a:avLst/>
          </a:prstGeom>
          <a:noFill/>
          <a:ln/>
        </p:spPr>
        <p:txBody>
          <a:bodyPr wrap="square" rtlCol="0" anchor="t"/>
          <a:lstStyle/>
          <a:p>
            <a:pPr algn="l" indent="0" marL="0">
              <a:lnSpc>
                <a:spcPts val="2100"/>
              </a:lnSpc>
              <a:buNone/>
            </a:pPr>
            <a:r>
              <a:rPr lang="en-US" sz="1500" dirty="0">
                <a:solidFill>
                  <a:srgbClr val="000000"/>
                </a:solidFill>
              </a:rPr>
              <a:t>Анализ данных показывает, что публикации, содержащие не менее 1500 символов, получают на 50% больше просмотров и репостов по сравнению с короткими текстами. Регулярное обновление контента и его адаптация под интересы аудитории способствуют росту количества упоминаний бренда в социальных сетях на 20% в течение трёх месяцев.</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750224"/>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Распределение контента</a:t>
            </a:r>
            <a:endParaRPr lang="en-US" sz="2200" dirty="0"/>
          </a:p>
        </p:txBody>
      </p:sp>
      <p:sp>
        <p:nvSpPr>
          <p:cNvPr id="4" name="Text 1"/>
          <p:cNvSpPr/>
          <p:nvPr/>
        </p:nvSpPr>
        <p:spPr>
          <a:xfrm>
            <a:off x="1271847" y="2078182"/>
            <a:ext cx="9975273" cy="1230284"/>
          </a:xfrm>
          <a:prstGeom prst="rect">
            <a:avLst/>
          </a:prstGeom>
          <a:noFill/>
          <a:ln/>
        </p:spPr>
        <p:txBody>
          <a:bodyPr wrap="square" rtlCol="0" anchor="t"/>
          <a:lstStyle/>
          <a:p>
            <a:pPr algn="l" indent="0" marL="0">
              <a:lnSpc>
                <a:spcPts val="2100"/>
              </a:lnSpc>
              <a:buNone/>
            </a:pPr>
            <a:r>
              <a:rPr lang="en-US" sz="1500" dirty="0">
                <a:solidFill>
                  <a:srgbClr val="000000"/>
                </a:solidFill>
              </a:rPr>
              <a:t>В 2022 году 70% пользователей тратили больше времени на потребление контента через мобильные устройства, что подчёркивает важность адаптации контента под разные форматы. Исследования показывают, что статьи, содержащие не менее трёх списков или нумерованных пунктов, на 30% чаще дочитываются до конца.</a:t>
            </a:r>
            <a:endParaRPr lang="en-US" sz="1500" dirty="0"/>
          </a:p>
        </p:txBody>
      </p:sp>
      <p:sp>
        <p:nvSpPr>
          <p:cNvPr id="5" name="Text 2"/>
          <p:cNvSpPr/>
          <p:nvPr/>
        </p:nvSpPr>
        <p:spPr>
          <a:xfrm>
            <a:off x="1271847" y="3308465"/>
            <a:ext cx="9975273" cy="698269"/>
          </a:xfrm>
          <a:prstGeom prst="rect">
            <a:avLst/>
          </a:prstGeom>
          <a:noFill/>
          <a:ln/>
        </p:spPr>
        <p:txBody>
          <a:bodyPr wrap="square" rtlCol="0" anchor="t"/>
          <a:lstStyle/>
          <a:p>
            <a:pPr algn="l" indent="0" marL="0">
              <a:lnSpc>
                <a:spcPts val="2100"/>
              </a:lnSpc>
              <a:buNone/>
            </a:pPr>
            <a:r>
              <a:rPr lang="en-US" sz="1500" dirty="0">
                <a:solidFill>
                  <a:srgbClr val="000000"/>
                </a:solidFill>
              </a:rPr>
              <a:t>Более того, видеоролики с длительностью от 1 до 2 минут набирают в среднем на 20% больше просмотров, чем более длинные ролики.</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31273" y="415636"/>
            <a:ext cx="3308465" cy="6026727"/>
          </a:xfrm>
          <a:prstGeom prst="rect">
            <a:avLst/>
          </a:prstGeom>
        </p:spPr>
      </p:pic>
      <p:sp>
        <p:nvSpPr>
          <p:cNvPr id="4" name="Text 0"/>
          <p:cNvSpPr/>
          <p:nvPr/>
        </p:nvSpPr>
        <p:spPr>
          <a:xfrm>
            <a:off x="4804756"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Вовлечение аудитории через контент</a:t>
            </a:r>
            <a:endParaRPr lang="en-US" sz="2200" dirty="0"/>
          </a:p>
        </p:txBody>
      </p:sp>
      <p:sp>
        <p:nvSpPr>
          <p:cNvPr id="5" name="Text 1"/>
          <p:cNvSpPr/>
          <p:nvPr/>
        </p:nvSpPr>
        <p:spPr>
          <a:xfrm>
            <a:off x="4804756" y="2078182"/>
            <a:ext cx="5818909" cy="2028305"/>
          </a:xfrm>
          <a:prstGeom prst="rect">
            <a:avLst/>
          </a:prstGeom>
          <a:noFill/>
          <a:ln/>
        </p:spPr>
        <p:txBody>
          <a:bodyPr wrap="square" rtlCol="0" anchor="t"/>
          <a:lstStyle/>
          <a:p>
            <a:pPr algn="l" indent="0" marL="0">
              <a:lnSpc>
                <a:spcPts val="2100"/>
              </a:lnSpc>
              <a:buNone/>
            </a:pPr>
            <a:r>
              <a:rPr lang="en-US" sz="1500" dirty="0">
                <a:solidFill>
                  <a:srgbClr val="000000"/>
                </a:solidFill>
              </a:rPr>
              <a:t>На диаграмме представлены основные метрики вовлечённости аудитории через контент: процент просмотров, взаимодействия с комментариями, доля репостов, время, проведённое на сайте, и частота посещения сайта. Большая доля просмотров контента (75%) и среднее время, проведённое на сайте (15%), указывают на интерес аудитории, в то время как взаимодействие с комментариями и репосты ниже.</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399011" y="1248987"/>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Спасибо за внимание!</a:t>
            </a:r>
            <a:endParaRPr lang="en-US" sz="2200" dirty="0"/>
          </a:p>
        </p:txBody>
      </p:sp>
      <p:sp>
        <p:nvSpPr>
          <p:cNvPr id="4" name="Text 1"/>
          <p:cNvSpPr/>
          <p:nvPr/>
        </p:nvSpPr>
        <p:spPr>
          <a:xfrm>
            <a:off x="399011" y="2327564"/>
            <a:ext cx="5818909" cy="1496291"/>
          </a:xfrm>
          <a:prstGeom prst="rect">
            <a:avLst/>
          </a:prstGeom>
          <a:noFill/>
          <a:ln/>
        </p:spPr>
        <p:txBody>
          <a:bodyPr wrap="square" rtlCol="0" anchor="t"/>
          <a:lstStyle/>
          <a:p>
            <a:pPr algn="l" indent="0" marL="0">
              <a:lnSpc>
                <a:spcPts val="2100"/>
              </a:lnSpc>
              <a:buNone/>
            </a:pPr>
            <a:r>
              <a:rPr lang="en-US" sz="1500" dirty="0">
                <a:solidFill>
                  <a:srgbClr val="000000"/>
                </a:solidFill>
              </a:rPr>
              <a:t>Спасибо за внимание. В этой презентации мы рассмотрели основные аспекты контент-маркетинга, включая типы контента, стратегии его создания и методы оценки эффективности. Надеемся, что эта информация будет полезна для разработки и реализации ваших контент-маркетинговых стратегий.</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2026-09-30T19:36:49Z</dcterms:created>
  <dcterms:modified xsi:type="dcterms:W3CDTF">2026-09-30T19:36:49Z</dcterms:modified>
</cp:coreProperties>
</file>