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sp>
        <p:nvSpPr>
          <p:cNvPr id="4" name="Text 0"/>
          <p:cNvSpPr/>
          <p:nvPr/>
        </p:nvSpPr>
        <p:spPr>
          <a:xfrm>
            <a:off x="648393" y="1248987"/>
            <a:ext cx="5153891" cy="3491345"/>
          </a:xfrm>
          <a:prstGeom prst="rect">
            <a:avLst/>
          </a:prstGeom>
          <a:noFill/>
          <a:ln/>
        </p:spPr>
        <p:txBody>
          <a:bodyPr wrap="square" rtlCol="0" anchor="t"/>
          <a:lstStyle/>
          <a:p>
            <a:pPr algn="l" indent="0" marL="0">
              <a:lnSpc>
                <a:spcPts val="6700"/>
              </a:lnSpc>
              <a:buNone/>
            </a:pPr>
            <a:r>
              <a:rPr lang="en-US" sz="4600" b="1" dirty="0">
                <a:solidFill>
                  <a:srgbClr val="000000"/>
                </a:solidFill>
              </a:rPr>
              <a:t>Ледниковый период: Как ледники меняли облик планеты</a:t>
            </a:r>
            <a:endParaRPr lang="en-US" sz="4600" dirty="0"/>
          </a:p>
        </p:txBody>
      </p:sp>
      <p:sp>
        <p:nvSpPr>
          <p:cNvPr id="5" name="Text 1"/>
          <p:cNvSpPr/>
          <p:nvPr/>
        </p:nvSpPr>
        <p:spPr>
          <a:xfrm>
            <a:off x="648393" y="6234545"/>
            <a:ext cx="5403273" cy="432262"/>
          </a:xfrm>
          <a:prstGeom prst="rect">
            <a:avLst/>
          </a:prstGeom>
          <a:noFill/>
          <a:ln/>
        </p:spPr>
        <p:txBody>
          <a:bodyPr wrap="square" rtlCol="0" anchor="t"/>
          <a:lstStyle/>
          <a:p>
            <a:pPr algn="l" indent="0" marL="0">
              <a:lnSpc>
                <a:spcPts val="2100"/>
              </a:lnSpc>
              <a:buNone/>
            </a:pPr>
            <a:r>
              <a:rPr lang="en-US" sz="1500" dirty="0">
                <a:solidFill>
                  <a:srgbClr val="000000"/>
                </a:solidFill>
              </a:rPr>
              <a:t>Автор презентации: Presentacium.ru</a:t>
            </a:r>
            <a:endParaRPr lang="en-US" sz="1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2768138" y="1248987"/>
            <a:ext cx="6816436" cy="773084"/>
          </a:xfrm>
          <a:prstGeom prst="rect">
            <a:avLst/>
          </a:prstGeom>
          <a:noFill/>
          <a:ln/>
        </p:spPr>
        <p:txBody>
          <a:bodyPr wrap="square" rtlCol="0" anchor="t"/>
          <a:lstStyle/>
          <a:p>
            <a:pPr algn="ctr" indent="0" marL="0">
              <a:lnSpc>
                <a:spcPts val="4900"/>
              </a:lnSpc>
              <a:buNone/>
            </a:pPr>
            <a:r>
              <a:rPr lang="en-US" sz="3400" b="1" dirty="0">
                <a:solidFill>
                  <a:srgbClr val="000000"/>
                </a:solidFill>
              </a:rPr>
              <a:t>Введение</a:t>
            </a:r>
            <a:endParaRPr lang="en-US" sz="3400" dirty="0"/>
          </a:p>
        </p:txBody>
      </p:sp>
      <p:sp>
        <p:nvSpPr>
          <p:cNvPr id="4" name="Text 1"/>
          <p:cNvSpPr/>
          <p:nvPr/>
        </p:nvSpPr>
        <p:spPr>
          <a:xfrm>
            <a:off x="2768138" y="2327564"/>
            <a:ext cx="6650182" cy="2028305"/>
          </a:xfrm>
          <a:prstGeom prst="rect">
            <a:avLst/>
          </a:prstGeom>
          <a:noFill/>
          <a:ln/>
        </p:spPr>
        <p:txBody>
          <a:bodyPr wrap="square" rtlCol="0" anchor="t"/>
          <a:lstStyle/>
          <a:p>
            <a:pPr algn="ctr" indent="0" marL="0">
              <a:lnSpc>
                <a:spcPts val="2100"/>
              </a:lnSpc>
              <a:buNone/>
            </a:pPr>
            <a:r>
              <a:rPr lang="en-US" sz="1500" dirty="0">
                <a:solidFill>
                  <a:srgbClr val="000000"/>
                </a:solidFill>
              </a:rPr>
              <a:t>В этой презентации мы рассмотрим, как ледники меняли облик планеты на протяжении ледникового периода, включая исторические этапы оледенения и влияние на климат. Мы обсудим, как ледники повлияли на уровень моря, флору, фауну и формирование рельефа, а также адаптацию живых организмов к изменениям. Кроме того, представим диаграммы климатических изменений и примеры ледниковых ландшафтов.</a:t>
            </a:r>
            <a:endParaRPr lang="en-US"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1271847" y="417715"/>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Исторические этапы ледникового периода</a:t>
            </a:r>
            <a:endParaRPr lang="en-US" sz="2200" dirty="0"/>
          </a:p>
        </p:txBody>
      </p:sp>
      <p:sp>
        <p:nvSpPr>
          <p:cNvPr id="4" name="Text 1"/>
          <p:cNvSpPr/>
          <p:nvPr/>
        </p:nvSpPr>
        <p:spPr>
          <a:xfrm>
            <a:off x="1271847" y="1662545"/>
            <a:ext cx="4156364" cy="3358342"/>
          </a:xfrm>
          <a:prstGeom prst="rect">
            <a:avLst/>
          </a:prstGeom>
          <a:noFill/>
          <a:ln/>
        </p:spPr>
        <p:txBody>
          <a:bodyPr wrap="square" rtlCol="0" anchor="t"/>
          <a:lstStyle/>
          <a:p>
            <a:pPr algn="l" indent="0" marL="0">
              <a:lnSpc>
                <a:spcPts val="2100"/>
              </a:lnSpc>
              <a:buNone/>
            </a:pPr>
            <a:r>
              <a:rPr lang="en-US" sz="1500" dirty="0">
                <a:solidFill>
                  <a:srgbClr val="000000"/>
                </a:solidFill>
              </a:rPr>
              <a:t>Около 2,6 миллиона лет назад начался первый ледниковый период плейстоцена, который характеризуется чередованием ледниковых эпох, когда ледяные щиты покрывали значительные территории, и межледниковых периодов. Наиболее значительное оледенение, известное как Последняя ледниковая эпоха, произошло примерно 110 000–15 000 лет назад, когда ледники продвигались на юг и северное полушарие покрывалось толстым слоем льда.</a:t>
            </a:r>
            <a:endParaRPr lang="en-US" sz="1500" dirty="0"/>
          </a:p>
        </p:txBody>
      </p:sp>
      <p:sp>
        <p:nvSpPr>
          <p:cNvPr id="5" name="Shape 2"/>
          <p:cNvSpPr/>
          <p:nvPr/>
        </p:nvSpPr>
        <p:spPr>
          <a:xfrm>
            <a:off x="1271847" y="1122218"/>
            <a:ext cx="498764" cy="498764"/>
          </a:xfrm>
          <a:prstGeom prst="roundRect">
            <a:avLst>
              <a:gd name="adj" fmla="val 16667"/>
            </a:avLst>
          </a:prstGeom>
          <a:solidFill>
            <a:srgbClr val="8A9EFE"/>
          </a:solidFill>
          <a:ln w="12700">
            <a:solidFill>
              <a:srgbClr val="FFFFFF">
                <a:alpha val="0"/>
              </a:srgbClr>
            </a:solidFill>
            <a:prstDash val="solid"/>
          </a:ln>
        </p:spPr>
      </p:sp>
      <p:sp>
        <p:nvSpPr>
          <p:cNvPr id="6" name="Text 3"/>
          <p:cNvSpPr/>
          <p:nvPr/>
        </p:nvSpPr>
        <p:spPr>
          <a:xfrm>
            <a:off x="1271847" y="1105593"/>
            <a:ext cx="498764" cy="498764"/>
          </a:xfrm>
          <a:prstGeom prst="rect">
            <a:avLst/>
          </a:prstGeom>
          <a:noFill/>
          <a:ln/>
        </p:spPr>
        <p:txBody>
          <a:bodyPr wrap="square" rtlCol="0" anchor="ctr"/>
          <a:lstStyle/>
          <a:p>
            <a:pPr algn="ctr" indent="0" marL="0">
              <a:buNone/>
            </a:pPr>
            <a:r>
              <a:rPr lang="en-US" sz="3000" b="1" dirty="0">
                <a:solidFill>
                  <a:srgbClr val="FFFFFF"/>
                </a:solidFill>
              </a:rPr>
              <a:t>1</a:t>
            </a:r>
            <a:endParaRPr lang="en-US" sz="3000" dirty="0"/>
          </a:p>
        </p:txBody>
      </p:sp>
      <p:sp>
        <p:nvSpPr>
          <p:cNvPr id="7" name="Text 4"/>
          <p:cNvSpPr/>
          <p:nvPr/>
        </p:nvSpPr>
        <p:spPr>
          <a:xfrm>
            <a:off x="6675120" y="1662545"/>
            <a:ext cx="4156364" cy="1496291"/>
          </a:xfrm>
          <a:prstGeom prst="rect">
            <a:avLst/>
          </a:prstGeom>
          <a:noFill/>
          <a:ln/>
        </p:spPr>
        <p:txBody>
          <a:bodyPr wrap="square" rtlCol="0" anchor="t"/>
          <a:lstStyle/>
          <a:p>
            <a:pPr algn="l" indent="0" marL="0">
              <a:lnSpc>
                <a:spcPts val="2100"/>
              </a:lnSpc>
              <a:buNone/>
            </a:pPr>
            <a:r>
              <a:rPr lang="en-US" sz="1500" dirty="0">
                <a:solidFill>
                  <a:srgbClr val="000000"/>
                </a:solidFill>
              </a:rPr>
              <a:t>Во время этих эпох уровень моря понижался более чем на 100 метров из-за образования огромных ледников, что приводило к изменению географии и климата на планете.</a:t>
            </a:r>
            <a:endParaRPr lang="en-US" sz="1500" dirty="0"/>
          </a:p>
        </p:txBody>
      </p:sp>
      <p:sp>
        <p:nvSpPr>
          <p:cNvPr id="8" name="Shape 5"/>
          <p:cNvSpPr/>
          <p:nvPr/>
        </p:nvSpPr>
        <p:spPr>
          <a:xfrm>
            <a:off x="6675120" y="1122218"/>
            <a:ext cx="498764" cy="498764"/>
          </a:xfrm>
          <a:prstGeom prst="roundRect">
            <a:avLst>
              <a:gd name="adj" fmla="val 16667"/>
            </a:avLst>
          </a:prstGeom>
          <a:solidFill>
            <a:srgbClr val="8A9EFE"/>
          </a:solidFill>
          <a:ln w="12700">
            <a:solidFill>
              <a:srgbClr val="FFFFFF">
                <a:alpha val="0"/>
              </a:srgbClr>
            </a:solidFill>
            <a:prstDash val="solid"/>
          </a:ln>
        </p:spPr>
      </p:sp>
      <p:sp>
        <p:nvSpPr>
          <p:cNvPr id="9" name="Text 6"/>
          <p:cNvSpPr/>
          <p:nvPr/>
        </p:nvSpPr>
        <p:spPr>
          <a:xfrm>
            <a:off x="6675120" y="1105593"/>
            <a:ext cx="498764" cy="498764"/>
          </a:xfrm>
          <a:prstGeom prst="rect">
            <a:avLst/>
          </a:prstGeom>
          <a:noFill/>
          <a:ln/>
        </p:spPr>
        <p:txBody>
          <a:bodyPr wrap="square" rtlCol="0" anchor="ctr"/>
          <a:lstStyle/>
          <a:p>
            <a:pPr algn="ctr" indent="0" marL="0">
              <a:buNone/>
            </a:pPr>
            <a:r>
              <a:rPr lang="en-US" sz="3000" b="1" dirty="0">
                <a:solidFill>
                  <a:srgbClr val="FFFFFF"/>
                </a:solidFill>
              </a:rPr>
              <a:t>2</a:t>
            </a:r>
            <a:endParaRPr lang="en-US" sz="3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6995160" y="523702"/>
            <a:ext cx="4680065" cy="6051665"/>
          </a:xfrm>
          <a:prstGeom prst="rect">
            <a:avLst/>
          </a:prstGeom>
        </p:spPr>
      </p:pic>
      <p:sp>
        <p:nvSpPr>
          <p:cNvPr id="4" name="Text 0"/>
          <p:cNvSpPr/>
          <p:nvPr/>
        </p:nvSpPr>
        <p:spPr>
          <a:xfrm>
            <a:off x="648393" y="1082733"/>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Влияние ледников на климат</a:t>
            </a:r>
            <a:endParaRPr lang="en-US" sz="2200" dirty="0"/>
          </a:p>
        </p:txBody>
      </p:sp>
      <p:sp>
        <p:nvSpPr>
          <p:cNvPr id="5" name="Text 1"/>
          <p:cNvSpPr/>
          <p:nvPr/>
        </p:nvSpPr>
        <p:spPr>
          <a:xfrm>
            <a:off x="648393" y="2078182"/>
            <a:ext cx="5818909" cy="2826327"/>
          </a:xfrm>
          <a:prstGeom prst="rect">
            <a:avLst/>
          </a:prstGeom>
          <a:noFill/>
          <a:ln/>
        </p:spPr>
        <p:txBody>
          <a:bodyPr wrap="square" rtlCol="0" anchor="t"/>
          <a:lstStyle/>
          <a:p>
            <a:pPr algn="l" indent="0" marL="0">
              <a:lnSpc>
                <a:spcPts val="2100"/>
              </a:lnSpc>
              <a:buNone/>
            </a:pPr>
            <a:r>
              <a:rPr lang="en-US" sz="1500" dirty="0">
                <a:solidFill>
                  <a:srgbClr val="000000"/>
                </a:solidFill>
              </a:rPr>
              <a:t>Ледники покрывали около трети поверхности Земли в последний ледниковый максимум, примерно 21 тысячу лет назад, изменяя климат и экосистемы. Средняя температура на планете тогда опустилась на 4–6 °C по сравнению с современными показателями, что привело к значительным изменениям в распределении растительности и животного мира. Эти трансформации оказали глубокое влияние на формирование современных ландшафтов и экосистем, изменяя маршруты рек и формируя новые территории для обитания флоры и фауны.</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565265" y="417715"/>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Влияние ледников на флору</a:t>
            </a:r>
            <a:endParaRPr lang="en-US" sz="2200" dirty="0"/>
          </a:p>
        </p:txBody>
      </p:sp>
      <p:sp>
        <p:nvSpPr>
          <p:cNvPr id="4" name="Text 1"/>
          <p:cNvSpPr/>
          <p:nvPr/>
        </p:nvSpPr>
        <p:spPr>
          <a:xfrm>
            <a:off x="1064029" y="1995055"/>
            <a:ext cx="10058400" cy="698269"/>
          </a:xfrm>
          <a:prstGeom prst="rect">
            <a:avLst/>
          </a:prstGeom>
          <a:noFill/>
          <a:ln/>
        </p:spPr>
        <p:txBody>
          <a:bodyPr wrap="square" rtlCol="0" anchor="t"/>
          <a:lstStyle/>
          <a:p>
            <a:pPr algn="l" indent="0" marL="0">
              <a:lnSpc>
                <a:spcPts val="2100"/>
              </a:lnSpc>
              <a:buNone/>
            </a:pPr>
            <a:r>
              <a:rPr lang="en-US" sz="1500" dirty="0">
                <a:solidFill>
                  <a:srgbClr val="000000"/>
                </a:solidFill>
              </a:rPr>
              <a:t>Ледники покрывали около трети поверхности Земли, что привело к значительному сокращению ареалов обитания многих видов растений.</a:t>
            </a:r>
            <a:endParaRPr lang="en-US" sz="1500" dirty="0"/>
          </a:p>
        </p:txBody>
      </p:sp>
      <p:sp>
        <p:nvSpPr>
          <p:cNvPr id="5" name="Shape 2"/>
          <p:cNvSpPr/>
          <p:nvPr/>
        </p:nvSpPr>
        <p:spPr>
          <a:xfrm>
            <a:off x="523702" y="1995055"/>
            <a:ext cx="498764" cy="498764"/>
          </a:xfrm>
          <a:prstGeom prst="roundRect">
            <a:avLst>
              <a:gd name="adj" fmla="val 16667"/>
            </a:avLst>
          </a:prstGeom>
          <a:solidFill>
            <a:srgbClr val="8A9EFE"/>
          </a:solidFill>
          <a:ln w="12700">
            <a:solidFill>
              <a:srgbClr val="FFFFFF">
                <a:alpha val="0"/>
              </a:srgbClr>
            </a:solidFill>
            <a:prstDash val="solid"/>
          </a:ln>
        </p:spPr>
      </p:sp>
      <p:sp>
        <p:nvSpPr>
          <p:cNvPr id="6" name="Text 3"/>
          <p:cNvSpPr/>
          <p:nvPr/>
        </p:nvSpPr>
        <p:spPr>
          <a:xfrm>
            <a:off x="523702" y="1953491"/>
            <a:ext cx="498764" cy="498764"/>
          </a:xfrm>
          <a:prstGeom prst="rect">
            <a:avLst/>
          </a:prstGeom>
          <a:noFill/>
          <a:ln/>
        </p:spPr>
        <p:txBody>
          <a:bodyPr wrap="square" rtlCol="0" anchor="ctr"/>
          <a:lstStyle/>
          <a:p>
            <a:pPr algn="ctr" indent="0" marL="0">
              <a:buNone/>
            </a:pPr>
            <a:r>
              <a:rPr lang="en-US" sz="3000" b="1" dirty="0">
                <a:solidFill>
                  <a:srgbClr val="FFFFFF"/>
                </a:solidFill>
              </a:rPr>
              <a:t>1</a:t>
            </a:r>
            <a:endParaRPr lang="en-US" sz="3000" dirty="0"/>
          </a:p>
        </p:txBody>
      </p:sp>
      <p:sp>
        <p:nvSpPr>
          <p:cNvPr id="7" name="Text 4"/>
          <p:cNvSpPr/>
          <p:nvPr/>
        </p:nvSpPr>
        <p:spPr>
          <a:xfrm>
            <a:off x="1064029" y="4156364"/>
            <a:ext cx="4655127" cy="1496291"/>
          </a:xfrm>
          <a:prstGeom prst="rect">
            <a:avLst/>
          </a:prstGeom>
          <a:noFill/>
          <a:ln/>
        </p:spPr>
        <p:txBody>
          <a:bodyPr wrap="square" rtlCol="0" anchor="t"/>
          <a:lstStyle/>
          <a:p>
            <a:pPr algn="l" indent="0" marL="0">
              <a:lnSpc>
                <a:spcPts val="2100"/>
              </a:lnSpc>
              <a:buNone/>
            </a:pPr>
            <a:r>
              <a:rPr lang="en-US" sz="1500" dirty="0">
                <a:solidFill>
                  <a:srgbClr val="000000"/>
                </a:solidFill>
              </a:rPr>
              <a:t>Исследования показывают, что в периоды максимального оледенения некоторые виды флоры исчезали с территорий, где толщина льда достигала более 1 км, что сокращало видовое разнообразие на 30–50% в некоторых регионах.</a:t>
            </a:r>
            <a:endParaRPr lang="en-US" sz="1500" dirty="0"/>
          </a:p>
        </p:txBody>
      </p:sp>
      <p:sp>
        <p:nvSpPr>
          <p:cNvPr id="8" name="Shape 5"/>
          <p:cNvSpPr/>
          <p:nvPr/>
        </p:nvSpPr>
        <p:spPr>
          <a:xfrm>
            <a:off x="523702" y="4156364"/>
            <a:ext cx="498764" cy="498764"/>
          </a:xfrm>
          <a:prstGeom prst="roundRect">
            <a:avLst>
              <a:gd name="adj" fmla="val 16667"/>
            </a:avLst>
          </a:prstGeom>
          <a:solidFill>
            <a:srgbClr val="8A9EFE"/>
          </a:solidFill>
          <a:ln w="12700">
            <a:solidFill>
              <a:srgbClr val="FFFFFF">
                <a:alpha val="0"/>
              </a:srgbClr>
            </a:solidFill>
            <a:prstDash val="solid"/>
          </a:ln>
        </p:spPr>
      </p:sp>
      <p:sp>
        <p:nvSpPr>
          <p:cNvPr id="9" name="Text 6"/>
          <p:cNvSpPr/>
          <p:nvPr/>
        </p:nvSpPr>
        <p:spPr>
          <a:xfrm>
            <a:off x="523702" y="4114800"/>
            <a:ext cx="498764" cy="498764"/>
          </a:xfrm>
          <a:prstGeom prst="rect">
            <a:avLst/>
          </a:prstGeom>
          <a:noFill/>
          <a:ln/>
        </p:spPr>
        <p:txBody>
          <a:bodyPr wrap="square" rtlCol="0" anchor="ctr"/>
          <a:lstStyle/>
          <a:p>
            <a:pPr algn="ctr" indent="0" marL="0">
              <a:buNone/>
            </a:pPr>
            <a:r>
              <a:rPr lang="en-US" sz="3000" b="1" dirty="0">
                <a:solidFill>
                  <a:srgbClr val="FFFFFF"/>
                </a:solidFill>
              </a:rPr>
              <a:t>2</a:t>
            </a:r>
            <a:endParaRPr lang="en-US" sz="3000" dirty="0"/>
          </a:p>
        </p:txBody>
      </p:sp>
      <p:sp>
        <p:nvSpPr>
          <p:cNvPr id="10" name="Text 7"/>
          <p:cNvSpPr/>
          <p:nvPr/>
        </p:nvSpPr>
        <p:spPr>
          <a:xfrm>
            <a:off x="6882938" y="4156364"/>
            <a:ext cx="4655127" cy="1496291"/>
          </a:xfrm>
          <a:prstGeom prst="rect">
            <a:avLst/>
          </a:prstGeom>
          <a:noFill/>
          <a:ln/>
        </p:spPr>
        <p:txBody>
          <a:bodyPr wrap="square" rtlCol="0" anchor="t"/>
          <a:lstStyle/>
          <a:p>
            <a:pPr algn="l" indent="0" marL="0">
              <a:lnSpc>
                <a:spcPts val="2100"/>
              </a:lnSpc>
              <a:buNone/>
            </a:pPr>
            <a:r>
              <a:rPr lang="en-US" sz="1500" dirty="0">
                <a:solidFill>
                  <a:srgbClr val="000000"/>
                </a:solidFill>
              </a:rPr>
              <a:t>Современные ученые, анализируя ледниковые отложения, выявили более 2000 видов растений, адаптировавшихся к изменяющимся климатическим условиям и выживших в эти периоды.</a:t>
            </a:r>
            <a:endParaRPr lang="en-US" sz="1500" dirty="0"/>
          </a:p>
        </p:txBody>
      </p:sp>
      <p:sp>
        <p:nvSpPr>
          <p:cNvPr id="11" name="Shape 8"/>
          <p:cNvSpPr/>
          <p:nvPr/>
        </p:nvSpPr>
        <p:spPr>
          <a:xfrm>
            <a:off x="6342611" y="4156364"/>
            <a:ext cx="498764" cy="498764"/>
          </a:xfrm>
          <a:prstGeom prst="roundRect">
            <a:avLst>
              <a:gd name="adj" fmla="val 16667"/>
            </a:avLst>
          </a:prstGeom>
          <a:solidFill>
            <a:srgbClr val="8A9EFE"/>
          </a:solidFill>
          <a:ln w="12700">
            <a:solidFill>
              <a:srgbClr val="FFFFFF">
                <a:alpha val="0"/>
              </a:srgbClr>
            </a:solidFill>
            <a:prstDash val="solid"/>
          </a:ln>
        </p:spPr>
      </p:sp>
      <p:sp>
        <p:nvSpPr>
          <p:cNvPr id="12" name="Text 9"/>
          <p:cNvSpPr/>
          <p:nvPr/>
        </p:nvSpPr>
        <p:spPr>
          <a:xfrm>
            <a:off x="6342611" y="4114800"/>
            <a:ext cx="498764" cy="498764"/>
          </a:xfrm>
          <a:prstGeom prst="rect">
            <a:avLst/>
          </a:prstGeom>
          <a:noFill/>
          <a:ln/>
        </p:spPr>
        <p:txBody>
          <a:bodyPr wrap="square" rtlCol="0" anchor="ctr"/>
          <a:lstStyle/>
          <a:p>
            <a:pPr algn="ctr" indent="0" marL="0">
              <a:buNone/>
            </a:pPr>
            <a:r>
              <a:rPr lang="en-US" sz="3000" b="1" dirty="0">
                <a:solidFill>
                  <a:srgbClr val="FFFFFF"/>
                </a:solidFill>
              </a:rPr>
              <a:t>3</a:t>
            </a:r>
            <a:endParaRPr lang="en-US" sz="3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8624455" y="415636"/>
            <a:ext cx="3308465" cy="6051665"/>
          </a:xfrm>
          <a:prstGeom prst="rect">
            <a:avLst/>
          </a:prstGeom>
        </p:spPr>
      </p:pic>
      <p:sp>
        <p:nvSpPr>
          <p:cNvPr id="4" name="Text 0"/>
          <p:cNvSpPr/>
          <p:nvPr/>
        </p:nvSpPr>
        <p:spPr>
          <a:xfrm>
            <a:off x="315884" y="1082733"/>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Влияние ледников на фауну</a:t>
            </a:r>
            <a:endParaRPr lang="en-US" sz="2200" dirty="0"/>
          </a:p>
        </p:txBody>
      </p:sp>
      <p:sp>
        <p:nvSpPr>
          <p:cNvPr id="5" name="Text 1"/>
          <p:cNvSpPr/>
          <p:nvPr/>
        </p:nvSpPr>
        <p:spPr>
          <a:xfrm>
            <a:off x="315884" y="2078182"/>
            <a:ext cx="3906982" cy="1496291"/>
          </a:xfrm>
          <a:prstGeom prst="rect">
            <a:avLst/>
          </a:prstGeom>
          <a:noFill/>
          <a:ln/>
        </p:spPr>
        <p:txBody>
          <a:bodyPr wrap="square" rtlCol="0" anchor="t"/>
          <a:lstStyle/>
          <a:p>
            <a:pPr algn="l" indent="0" marL="0">
              <a:lnSpc>
                <a:spcPts val="2100"/>
              </a:lnSpc>
              <a:buNone/>
            </a:pPr>
            <a:r>
              <a:rPr lang="en-US" sz="1500" dirty="0">
                <a:solidFill>
                  <a:srgbClr val="000000"/>
                </a:solidFill>
              </a:rPr>
              <a:t>Ледники покрывали около трети площади суши, что привело к сокращению ареалов обитания многих видов: более 30% животных не смогли адаптироваться к новым условиям и вымерли.</a:t>
            </a:r>
            <a:endParaRPr lang="en-US" sz="1500" dirty="0"/>
          </a:p>
        </p:txBody>
      </p:sp>
      <p:sp>
        <p:nvSpPr>
          <p:cNvPr id="6" name="Text 2"/>
          <p:cNvSpPr/>
          <p:nvPr/>
        </p:nvSpPr>
        <p:spPr>
          <a:xfrm>
            <a:off x="4389120" y="2078182"/>
            <a:ext cx="3906982" cy="2560320"/>
          </a:xfrm>
          <a:prstGeom prst="rect">
            <a:avLst/>
          </a:prstGeom>
          <a:noFill/>
          <a:ln/>
        </p:spPr>
        <p:txBody>
          <a:bodyPr wrap="square" rtlCol="0" anchor="t"/>
          <a:lstStyle/>
          <a:p>
            <a:pPr algn="l" indent="0" marL="0">
              <a:lnSpc>
                <a:spcPts val="2100"/>
              </a:lnSpc>
              <a:buNone/>
            </a:pPr>
            <a:r>
              <a:rPr lang="en-US" sz="1500" dirty="0">
                <a:solidFill>
                  <a:srgbClr val="000000"/>
                </a:solidFill>
              </a:rPr>
              <a:t>Например, в Северной Америке исчезло около 70 видов крупных млекопитающих, включая мамонтов и саблезубых тигров. Изменение климата и ландшафта в результате ледникового периода оказало значительное влияние на эволюцию фауны, заставив многие виды мигрировать или адаптироваться к изменяющимся условиям.</a:t>
            </a:r>
            <a:endParaRPr lang="en-US" sz="1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1271847" y="417715"/>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Адаптация живых организмов</a:t>
            </a:r>
            <a:endParaRPr lang="en-US" sz="2200" dirty="0"/>
          </a:p>
        </p:txBody>
      </p:sp>
      <p:sp>
        <p:nvSpPr>
          <p:cNvPr id="4" name="Text 1"/>
          <p:cNvSpPr/>
          <p:nvPr/>
        </p:nvSpPr>
        <p:spPr>
          <a:xfrm>
            <a:off x="1271847" y="1662545"/>
            <a:ext cx="4156364" cy="2294313"/>
          </a:xfrm>
          <a:prstGeom prst="rect">
            <a:avLst/>
          </a:prstGeom>
          <a:noFill/>
          <a:ln/>
        </p:spPr>
        <p:txBody>
          <a:bodyPr wrap="square" rtlCol="0" anchor="t"/>
          <a:lstStyle/>
          <a:p>
            <a:pPr algn="l" indent="0" marL="0">
              <a:lnSpc>
                <a:spcPts val="2100"/>
              </a:lnSpc>
              <a:buNone/>
            </a:pPr>
            <a:r>
              <a:rPr lang="en-US" sz="1500" dirty="0">
                <a:solidFill>
                  <a:srgbClr val="000000"/>
                </a:solidFill>
              </a:rPr>
              <a:t>В ледниковые эпохи температура на Земле падала до −2 °C, что приводило к сокращению площади тропиков и расширению полярных шапок. Животные, такие как мамонты, адаптировались к холоду, развивая густой мех и подкожный жир, что позволяло им выживать в условиях суровых зим.</a:t>
            </a:r>
            <a:endParaRPr lang="en-US" sz="1500" dirty="0"/>
          </a:p>
        </p:txBody>
      </p:sp>
      <p:sp>
        <p:nvSpPr>
          <p:cNvPr id="5" name="Text 2"/>
          <p:cNvSpPr/>
          <p:nvPr/>
        </p:nvSpPr>
        <p:spPr>
          <a:xfrm>
            <a:off x="6675120" y="1662545"/>
            <a:ext cx="4156364" cy="1496291"/>
          </a:xfrm>
          <a:prstGeom prst="rect">
            <a:avLst/>
          </a:prstGeom>
          <a:noFill/>
          <a:ln/>
        </p:spPr>
        <p:txBody>
          <a:bodyPr wrap="square" rtlCol="0" anchor="t"/>
          <a:lstStyle/>
          <a:p>
            <a:pPr algn="l" indent="0" marL="0">
              <a:lnSpc>
                <a:spcPts val="2100"/>
              </a:lnSpc>
              <a:buNone/>
            </a:pPr>
            <a:r>
              <a:rPr lang="en-US" sz="1500" dirty="0">
                <a:solidFill>
                  <a:srgbClr val="000000"/>
                </a:solidFill>
              </a:rPr>
              <a:t>Некоторые виды, например, шерстистые носороги, меняли строение тела и поведенческие стратегии, что помогало им находить пищу и избегать хищников в меняющейся среде.</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6995160" y="523702"/>
            <a:ext cx="4680065" cy="6051665"/>
          </a:xfrm>
          <a:prstGeom prst="rect">
            <a:avLst/>
          </a:prstGeom>
        </p:spPr>
      </p:pic>
      <p:sp>
        <p:nvSpPr>
          <p:cNvPr id="4" name="Text 0"/>
          <p:cNvSpPr/>
          <p:nvPr/>
        </p:nvSpPr>
        <p:spPr>
          <a:xfrm>
            <a:off x="648393" y="1082733"/>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Палеогеография ледникового периода</a:t>
            </a:r>
            <a:endParaRPr lang="en-US" sz="2200" dirty="0"/>
          </a:p>
        </p:txBody>
      </p:sp>
      <p:sp>
        <p:nvSpPr>
          <p:cNvPr id="5" name="Text 1"/>
          <p:cNvSpPr/>
          <p:nvPr/>
        </p:nvSpPr>
        <p:spPr>
          <a:xfrm>
            <a:off x="648393" y="2078182"/>
            <a:ext cx="5818909" cy="2294313"/>
          </a:xfrm>
          <a:prstGeom prst="rect">
            <a:avLst/>
          </a:prstGeom>
          <a:noFill/>
          <a:ln/>
        </p:spPr>
        <p:txBody>
          <a:bodyPr wrap="square" rtlCol="0" anchor="t"/>
          <a:lstStyle/>
          <a:p>
            <a:pPr algn="l" indent="0" marL="0">
              <a:lnSpc>
                <a:spcPts val="2100"/>
              </a:lnSpc>
              <a:buNone/>
            </a:pPr>
            <a:r>
              <a:rPr lang="en-US" sz="1500" dirty="0">
                <a:solidFill>
                  <a:srgbClr val="000000"/>
                </a:solidFill>
              </a:rPr>
              <a:t>В ледниковый период, который начался около 2,6 миллиона лет назад, площадь оледенения на Земле достигала примерно 30–40 миллионов квадратных километров. На пике последнего ледникового максимума, около 20 тысяч лет назад, толщина ледяного покрова в некоторых местах превышала 3 километра. Оледенение привело к изменению уровня моря на 120–130 метров ниже современного и существенно повлияло на распределение континентов и океанов.</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498764" y="415636"/>
            <a:ext cx="3308465" cy="6051665"/>
          </a:xfrm>
          <a:prstGeom prst="rect">
            <a:avLst/>
          </a:prstGeom>
        </p:spPr>
      </p:pic>
      <p:sp>
        <p:nvSpPr>
          <p:cNvPr id="4" name="Text 0"/>
          <p:cNvSpPr/>
          <p:nvPr/>
        </p:nvSpPr>
        <p:spPr>
          <a:xfrm>
            <a:off x="4015047" y="1082733"/>
            <a:ext cx="4073236" cy="931025"/>
          </a:xfrm>
          <a:prstGeom prst="rect">
            <a:avLst/>
          </a:prstGeom>
          <a:noFill/>
          <a:ln/>
        </p:spPr>
        <p:txBody>
          <a:bodyPr wrap="square" rtlCol="0" anchor="t"/>
          <a:lstStyle/>
          <a:p>
            <a:pPr indent="0" marL="0">
              <a:lnSpc>
                <a:spcPts val="3100"/>
              </a:lnSpc>
              <a:buNone/>
            </a:pPr>
            <a:r>
              <a:rPr lang="en-US" sz="2200" b="1" dirty="0">
                <a:solidFill>
                  <a:srgbClr val="000000"/>
                </a:solidFill>
              </a:rPr>
              <a:t>Ледники и формирование рельефа</a:t>
            </a:r>
            <a:endParaRPr lang="en-US" sz="2200" dirty="0"/>
          </a:p>
        </p:txBody>
      </p:sp>
      <p:sp>
        <p:nvSpPr>
          <p:cNvPr id="5" name="Text 1"/>
          <p:cNvSpPr/>
          <p:nvPr/>
        </p:nvSpPr>
        <p:spPr>
          <a:xfrm>
            <a:off x="4015047" y="2078182"/>
            <a:ext cx="3906982" cy="2294313"/>
          </a:xfrm>
          <a:prstGeom prst="rect">
            <a:avLst/>
          </a:prstGeom>
          <a:noFill/>
          <a:ln/>
        </p:spPr>
        <p:txBody>
          <a:bodyPr wrap="square" rtlCol="0" anchor="t"/>
          <a:lstStyle/>
          <a:p>
            <a:pPr algn="l" indent="0" marL="0">
              <a:lnSpc>
                <a:spcPts val="2100"/>
              </a:lnSpc>
              <a:buNone/>
            </a:pPr>
            <a:r>
              <a:rPr lang="en-US" sz="1500" dirty="0">
                <a:solidFill>
                  <a:srgbClr val="000000"/>
                </a:solidFill>
              </a:rPr>
              <a:t>Около 2,6 миллиона лет назад началось формирование современных ледников, которое продолжается до сих пор. За время ледниковых периодов ледовые массы покрывали до 30% суши, что привело к эрозии и перемещению более 20 тысяч кубических километров материала.</a:t>
            </a:r>
            <a:endParaRPr lang="en-US" sz="1500" dirty="0"/>
          </a:p>
        </p:txBody>
      </p:sp>
      <p:sp>
        <p:nvSpPr>
          <p:cNvPr id="6" name="Text 2"/>
          <p:cNvSpPr/>
          <p:nvPr/>
        </p:nvSpPr>
        <p:spPr>
          <a:xfrm>
            <a:off x="8088284" y="2078182"/>
            <a:ext cx="3906982" cy="1496291"/>
          </a:xfrm>
          <a:prstGeom prst="rect">
            <a:avLst/>
          </a:prstGeom>
          <a:noFill/>
          <a:ln/>
        </p:spPr>
        <p:txBody>
          <a:bodyPr wrap="square" rtlCol="0" anchor="t"/>
          <a:lstStyle/>
          <a:p>
            <a:pPr algn="l" indent="0" marL="0">
              <a:lnSpc>
                <a:spcPts val="2100"/>
              </a:lnSpc>
              <a:buNone/>
            </a:pPr>
            <a:r>
              <a:rPr lang="en-US" sz="1500" dirty="0">
                <a:solidFill>
                  <a:srgbClr val="000000"/>
                </a:solidFill>
              </a:rPr>
              <a:t>В результате сформировались характерные формы рельефа, такие как U-образные долины и морены, распространённые в полярных и горных регионах планеты.</a:t>
            </a:r>
            <a:endParaRPr lang="en-US" sz="1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1271847" y="417715"/>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Примеры ледниковых ландшафтов</a:t>
            </a:r>
            <a:endParaRPr lang="en-US" sz="2200" dirty="0"/>
          </a:p>
        </p:txBody>
      </p:sp>
      <p:sp>
        <p:nvSpPr>
          <p:cNvPr id="4" name="Text 1"/>
          <p:cNvSpPr/>
          <p:nvPr/>
        </p:nvSpPr>
        <p:spPr>
          <a:xfrm>
            <a:off x="1271847" y="1662545"/>
            <a:ext cx="4156364" cy="1496291"/>
          </a:xfrm>
          <a:prstGeom prst="rect">
            <a:avLst/>
          </a:prstGeom>
          <a:noFill/>
          <a:ln/>
        </p:spPr>
        <p:txBody>
          <a:bodyPr wrap="square" rtlCol="0" anchor="t"/>
          <a:lstStyle/>
          <a:p>
            <a:pPr algn="l" indent="0" marL="0">
              <a:lnSpc>
                <a:spcPts val="2100"/>
              </a:lnSpc>
              <a:buNone/>
            </a:pPr>
            <a:r>
              <a:rPr lang="en-US" sz="1500" dirty="0">
                <a:solidFill>
                  <a:srgbClr val="000000"/>
                </a:solidFill>
              </a:rPr>
              <a:t>Около 20 тысяч лет назад обширные ледяные покровы покрывали более 30% суши, включая Северную Америку и Европу, где толщина льда достигала 3–4 километров.</a:t>
            </a:r>
            <a:endParaRPr lang="en-US" sz="1500" dirty="0"/>
          </a:p>
        </p:txBody>
      </p:sp>
      <p:sp>
        <p:nvSpPr>
          <p:cNvPr id="5" name="Shape 2"/>
          <p:cNvSpPr/>
          <p:nvPr/>
        </p:nvSpPr>
        <p:spPr>
          <a:xfrm>
            <a:off x="1271847" y="1122218"/>
            <a:ext cx="498764" cy="498764"/>
          </a:xfrm>
          <a:prstGeom prst="roundRect">
            <a:avLst>
              <a:gd name="adj" fmla="val 16667"/>
            </a:avLst>
          </a:prstGeom>
          <a:solidFill>
            <a:srgbClr val="8A9EFE"/>
          </a:solidFill>
          <a:ln w="12700">
            <a:solidFill>
              <a:srgbClr val="FFFFFF">
                <a:alpha val="0"/>
              </a:srgbClr>
            </a:solidFill>
            <a:prstDash val="solid"/>
          </a:ln>
        </p:spPr>
      </p:sp>
      <p:sp>
        <p:nvSpPr>
          <p:cNvPr id="6" name="Text 3"/>
          <p:cNvSpPr/>
          <p:nvPr/>
        </p:nvSpPr>
        <p:spPr>
          <a:xfrm>
            <a:off x="1271847" y="1105593"/>
            <a:ext cx="498764" cy="498764"/>
          </a:xfrm>
          <a:prstGeom prst="rect">
            <a:avLst/>
          </a:prstGeom>
          <a:noFill/>
          <a:ln/>
        </p:spPr>
        <p:txBody>
          <a:bodyPr wrap="square" rtlCol="0" anchor="ctr"/>
          <a:lstStyle/>
          <a:p>
            <a:pPr algn="ctr" indent="0" marL="0">
              <a:buNone/>
            </a:pPr>
            <a:r>
              <a:rPr lang="en-US" sz="3000" b="1" dirty="0">
                <a:solidFill>
                  <a:srgbClr val="FFFFFF"/>
                </a:solidFill>
              </a:rPr>
              <a:t>1</a:t>
            </a:r>
            <a:endParaRPr lang="en-US" sz="3000" dirty="0"/>
          </a:p>
        </p:txBody>
      </p:sp>
      <p:sp>
        <p:nvSpPr>
          <p:cNvPr id="7" name="Text 4"/>
          <p:cNvSpPr/>
          <p:nvPr/>
        </p:nvSpPr>
        <p:spPr>
          <a:xfrm>
            <a:off x="6675120" y="1662545"/>
            <a:ext cx="4156364" cy="2560320"/>
          </a:xfrm>
          <a:prstGeom prst="rect">
            <a:avLst/>
          </a:prstGeom>
          <a:noFill/>
          <a:ln/>
        </p:spPr>
        <p:txBody>
          <a:bodyPr wrap="square" rtlCol="0" anchor="t"/>
          <a:lstStyle/>
          <a:p>
            <a:pPr algn="l" indent="0" marL="0">
              <a:lnSpc>
                <a:spcPts val="2100"/>
              </a:lnSpc>
              <a:buNone/>
            </a:pPr>
            <a:r>
              <a:rPr lang="en-US" sz="1500" dirty="0">
                <a:solidFill>
                  <a:srgbClr val="000000"/>
                </a:solidFill>
              </a:rPr>
              <a:t>Одним из ярких примеров ледниковых ландшафтов являются фьорды, такие как норвежские фьорды, образовавшиеся при отступлении ледников, которые прорезали глубокие долины в скалах. Также стоит упомянуть Великое Лаврентийское ледяное поле в Канаде, оказавшее значительное влияние на формирование рельефа североамериканского континента.</a:t>
            </a:r>
            <a:endParaRPr lang="en-US" sz="1500" dirty="0"/>
          </a:p>
        </p:txBody>
      </p:sp>
      <p:sp>
        <p:nvSpPr>
          <p:cNvPr id="8" name="Shape 5"/>
          <p:cNvSpPr/>
          <p:nvPr/>
        </p:nvSpPr>
        <p:spPr>
          <a:xfrm>
            <a:off x="6675120" y="1122218"/>
            <a:ext cx="498764" cy="498764"/>
          </a:xfrm>
          <a:prstGeom prst="roundRect">
            <a:avLst>
              <a:gd name="adj" fmla="val 16667"/>
            </a:avLst>
          </a:prstGeom>
          <a:solidFill>
            <a:srgbClr val="8A9EFE"/>
          </a:solidFill>
          <a:ln w="12700">
            <a:solidFill>
              <a:srgbClr val="FFFFFF">
                <a:alpha val="0"/>
              </a:srgbClr>
            </a:solidFill>
            <a:prstDash val="solid"/>
          </a:ln>
        </p:spPr>
      </p:sp>
      <p:sp>
        <p:nvSpPr>
          <p:cNvPr id="9" name="Text 6"/>
          <p:cNvSpPr/>
          <p:nvPr/>
        </p:nvSpPr>
        <p:spPr>
          <a:xfrm>
            <a:off x="6675120" y="1105593"/>
            <a:ext cx="498764" cy="498764"/>
          </a:xfrm>
          <a:prstGeom prst="rect">
            <a:avLst/>
          </a:prstGeom>
          <a:noFill/>
          <a:ln/>
        </p:spPr>
        <p:txBody>
          <a:bodyPr wrap="square" rtlCol="0" anchor="ctr"/>
          <a:lstStyle/>
          <a:p>
            <a:pPr algn="ctr" indent="0" marL="0">
              <a:buNone/>
            </a:pPr>
            <a:r>
              <a:rPr lang="en-US" sz="3000" b="1" dirty="0">
                <a:solidFill>
                  <a:srgbClr val="FFFFFF"/>
                </a:solidFill>
              </a:rPr>
              <a:t>2</a:t>
            </a:r>
            <a:endParaRPr lang="en-US" sz="3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457200" y="523702"/>
            <a:ext cx="4680065" cy="6051665"/>
          </a:xfrm>
          <a:prstGeom prst="rect">
            <a:avLst/>
          </a:prstGeom>
        </p:spPr>
      </p:pic>
      <p:sp>
        <p:nvSpPr>
          <p:cNvPr id="4" name="Text 0"/>
          <p:cNvSpPr/>
          <p:nvPr/>
        </p:nvSpPr>
        <p:spPr>
          <a:xfrm>
            <a:off x="5636029" y="1082733"/>
            <a:ext cx="5985164" cy="548640"/>
          </a:xfrm>
          <a:prstGeom prst="rect">
            <a:avLst/>
          </a:prstGeom>
          <a:noFill/>
          <a:ln/>
        </p:spPr>
        <p:txBody>
          <a:bodyPr wrap="square" rtlCol="0" anchor="t"/>
          <a:lstStyle/>
          <a:p>
            <a:pPr indent="0" marL="0">
              <a:lnSpc>
                <a:spcPts val="3100"/>
              </a:lnSpc>
              <a:buNone/>
            </a:pPr>
            <a:r>
              <a:rPr lang="en-US" sz="2200" b="1" dirty="0">
                <a:solidFill>
                  <a:srgbClr val="000000"/>
                </a:solidFill>
              </a:rPr>
              <a:t>Ледники и водные системы</a:t>
            </a:r>
            <a:endParaRPr lang="en-US" sz="2200" dirty="0"/>
          </a:p>
        </p:txBody>
      </p:sp>
      <p:sp>
        <p:nvSpPr>
          <p:cNvPr id="5" name="Text 1"/>
          <p:cNvSpPr/>
          <p:nvPr/>
        </p:nvSpPr>
        <p:spPr>
          <a:xfrm>
            <a:off x="5636029" y="2078182"/>
            <a:ext cx="5818909" cy="964276"/>
          </a:xfrm>
          <a:prstGeom prst="rect">
            <a:avLst/>
          </a:prstGeom>
          <a:noFill/>
          <a:ln/>
        </p:spPr>
        <p:txBody>
          <a:bodyPr wrap="square" rtlCol="0" anchor="t"/>
          <a:lstStyle/>
          <a:p>
            <a:pPr algn="l" indent="0" marL="0">
              <a:lnSpc>
                <a:spcPts val="2100"/>
              </a:lnSpc>
              <a:buNone/>
            </a:pPr>
            <a:r>
              <a:rPr lang="en-US" sz="1500" dirty="0">
                <a:solidFill>
                  <a:srgbClr val="000000"/>
                </a:solidFill>
              </a:rPr>
              <a:t>Около 110 тысяч лет назад уровень моря был на 120 метров ниже современного, а площадь ледников — более 80 миллионов квадратных километров.</a:t>
            </a:r>
            <a:endParaRPr lang="en-US" sz="1500" dirty="0"/>
          </a:p>
        </p:txBody>
      </p:sp>
      <p:sp>
        <p:nvSpPr>
          <p:cNvPr id="6" name="Text 2"/>
          <p:cNvSpPr/>
          <p:nvPr/>
        </p:nvSpPr>
        <p:spPr>
          <a:xfrm>
            <a:off x="5636029" y="3740727"/>
            <a:ext cx="5818909" cy="2294313"/>
          </a:xfrm>
          <a:prstGeom prst="rect">
            <a:avLst/>
          </a:prstGeom>
          <a:noFill/>
          <a:ln/>
        </p:spPr>
        <p:txBody>
          <a:bodyPr wrap="square" rtlCol="0" anchor="t"/>
          <a:lstStyle/>
          <a:p>
            <a:pPr algn="l" indent="0" marL="0">
              <a:lnSpc>
                <a:spcPts val="2100"/>
              </a:lnSpc>
              <a:buNone/>
            </a:pPr>
            <a:r>
              <a:rPr lang="en-US" sz="1500" dirty="0">
                <a:solidFill>
                  <a:srgbClr val="000000"/>
                </a:solidFill>
              </a:rPr>
              <a:t>Реки и другие водные потоки, прорезая себе путь сквозь ледники, формировали глубокие каньоны и долины, что заметно в современных ландшафтах. Ледники влияли на перераспределение водных ресурсов, вызывая изменения в руслах рек и создавая новые водоёмы: за время последнего ледникового периода учёные насчитывают около 50 крупных озёр, которые исчезли или появились благодаря изменениям климата.</a:t>
            </a:r>
            <a:endParaRPr lang="en-US" sz="1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1271847" y="417715"/>
            <a:ext cx="10141527" cy="548640"/>
          </a:xfrm>
          <a:prstGeom prst="rect">
            <a:avLst/>
          </a:prstGeom>
          <a:noFill/>
          <a:ln/>
        </p:spPr>
        <p:txBody>
          <a:bodyPr wrap="square" rtlCol="0" anchor="t"/>
          <a:lstStyle/>
          <a:p>
            <a:pPr indent="0" marL="0">
              <a:lnSpc>
                <a:spcPts val="3100"/>
              </a:lnSpc>
              <a:buNone/>
            </a:pPr>
            <a:r>
              <a:rPr lang="en-US" sz="2200" b="1" dirty="0">
                <a:solidFill>
                  <a:srgbClr val="000000"/>
                </a:solidFill>
              </a:rPr>
              <a:t>Современные последствия ледникового периода</a:t>
            </a:r>
            <a:endParaRPr lang="en-US" sz="2200" dirty="0"/>
          </a:p>
        </p:txBody>
      </p:sp>
      <p:sp>
        <p:nvSpPr>
          <p:cNvPr id="4" name="Text 1"/>
          <p:cNvSpPr/>
          <p:nvPr/>
        </p:nvSpPr>
        <p:spPr>
          <a:xfrm>
            <a:off x="1271847" y="1662545"/>
            <a:ext cx="4156364" cy="2028305"/>
          </a:xfrm>
          <a:prstGeom prst="rect">
            <a:avLst/>
          </a:prstGeom>
          <a:noFill/>
          <a:ln/>
        </p:spPr>
        <p:txBody>
          <a:bodyPr wrap="square" rtlCol="0" anchor="t"/>
          <a:lstStyle/>
          <a:p>
            <a:pPr algn="l" indent="0" marL="0">
              <a:lnSpc>
                <a:spcPts val="2100"/>
              </a:lnSpc>
              <a:buNone/>
            </a:pPr>
            <a:r>
              <a:rPr lang="en-US" sz="1500" dirty="0">
                <a:solidFill>
                  <a:srgbClr val="000000"/>
                </a:solidFill>
              </a:rPr>
              <a:t>Более 10% территории современной Земли покрыто ледниками, что влияет на климатические условия и рельеф. Из-за таяния ледников уровень Мирового океана поднимается примерно на 1 мм в год, что может привести к затоплению прибрежных территорий в будущем.</a:t>
            </a:r>
            <a:endParaRPr lang="en-US" sz="1500" dirty="0"/>
          </a:p>
        </p:txBody>
      </p:sp>
      <p:sp>
        <p:nvSpPr>
          <p:cNvPr id="5" name="Shape 2"/>
          <p:cNvSpPr/>
          <p:nvPr/>
        </p:nvSpPr>
        <p:spPr>
          <a:xfrm>
            <a:off x="1271847" y="1122218"/>
            <a:ext cx="498764" cy="498764"/>
          </a:xfrm>
          <a:prstGeom prst="roundRect">
            <a:avLst>
              <a:gd name="adj" fmla="val 16667"/>
            </a:avLst>
          </a:prstGeom>
          <a:solidFill>
            <a:srgbClr val="8A9EFE"/>
          </a:solidFill>
          <a:ln w="12700">
            <a:solidFill>
              <a:srgbClr val="FFFFFF">
                <a:alpha val="0"/>
              </a:srgbClr>
            </a:solidFill>
            <a:prstDash val="solid"/>
          </a:ln>
        </p:spPr>
      </p:sp>
      <p:sp>
        <p:nvSpPr>
          <p:cNvPr id="6" name="Text 3"/>
          <p:cNvSpPr/>
          <p:nvPr/>
        </p:nvSpPr>
        <p:spPr>
          <a:xfrm>
            <a:off x="1271847" y="1105593"/>
            <a:ext cx="498764" cy="498764"/>
          </a:xfrm>
          <a:prstGeom prst="rect">
            <a:avLst/>
          </a:prstGeom>
          <a:noFill/>
          <a:ln/>
        </p:spPr>
        <p:txBody>
          <a:bodyPr wrap="square" rtlCol="0" anchor="ctr"/>
          <a:lstStyle/>
          <a:p>
            <a:pPr algn="ctr" indent="0" marL="0">
              <a:buNone/>
            </a:pPr>
            <a:r>
              <a:rPr lang="en-US" sz="3000" b="1" dirty="0">
                <a:solidFill>
                  <a:srgbClr val="FFFFFF"/>
                </a:solidFill>
              </a:rPr>
              <a:t>1</a:t>
            </a:r>
            <a:endParaRPr lang="en-US" sz="3000" dirty="0"/>
          </a:p>
        </p:txBody>
      </p:sp>
      <p:sp>
        <p:nvSpPr>
          <p:cNvPr id="7" name="Text 4"/>
          <p:cNvSpPr/>
          <p:nvPr/>
        </p:nvSpPr>
        <p:spPr>
          <a:xfrm>
            <a:off x="6675120" y="1662545"/>
            <a:ext cx="4156364" cy="1496291"/>
          </a:xfrm>
          <a:prstGeom prst="rect">
            <a:avLst/>
          </a:prstGeom>
          <a:noFill/>
          <a:ln/>
        </p:spPr>
        <p:txBody>
          <a:bodyPr wrap="square" rtlCol="0" anchor="t"/>
          <a:lstStyle/>
          <a:p>
            <a:pPr algn="l" indent="0" marL="0">
              <a:lnSpc>
                <a:spcPts val="2100"/>
              </a:lnSpc>
              <a:buNone/>
            </a:pPr>
            <a:r>
              <a:rPr lang="en-US" sz="1500" dirty="0">
                <a:solidFill>
                  <a:srgbClr val="000000"/>
                </a:solidFill>
              </a:rPr>
              <a:t>Около 15 миллионов лет потребовалось для установления современного ледникового режима, и его последствия продолжают формировать ландшафты и экосистемы планеты.</a:t>
            </a:r>
            <a:endParaRPr lang="en-US" sz="1500" dirty="0"/>
          </a:p>
        </p:txBody>
      </p:sp>
      <p:sp>
        <p:nvSpPr>
          <p:cNvPr id="8" name="Shape 5"/>
          <p:cNvSpPr/>
          <p:nvPr/>
        </p:nvSpPr>
        <p:spPr>
          <a:xfrm>
            <a:off x="6675120" y="1122218"/>
            <a:ext cx="498764" cy="498764"/>
          </a:xfrm>
          <a:prstGeom prst="roundRect">
            <a:avLst>
              <a:gd name="adj" fmla="val 16667"/>
            </a:avLst>
          </a:prstGeom>
          <a:solidFill>
            <a:srgbClr val="8A9EFE"/>
          </a:solidFill>
          <a:ln w="12700">
            <a:solidFill>
              <a:srgbClr val="FFFFFF">
                <a:alpha val="0"/>
              </a:srgbClr>
            </a:solidFill>
            <a:prstDash val="solid"/>
          </a:ln>
        </p:spPr>
      </p:sp>
      <p:sp>
        <p:nvSpPr>
          <p:cNvPr id="9" name="Text 6"/>
          <p:cNvSpPr/>
          <p:nvPr/>
        </p:nvSpPr>
        <p:spPr>
          <a:xfrm>
            <a:off x="6675120" y="1105593"/>
            <a:ext cx="498764" cy="498764"/>
          </a:xfrm>
          <a:prstGeom prst="rect">
            <a:avLst/>
          </a:prstGeom>
          <a:noFill/>
          <a:ln/>
        </p:spPr>
        <p:txBody>
          <a:bodyPr wrap="square" rtlCol="0" anchor="ctr"/>
          <a:lstStyle/>
          <a:p>
            <a:pPr algn="ctr" indent="0" marL="0">
              <a:buNone/>
            </a:pPr>
            <a:r>
              <a:rPr lang="en-US" sz="3000" b="1" dirty="0">
                <a:solidFill>
                  <a:srgbClr val="FFFFFF"/>
                </a:solidFill>
              </a:rPr>
              <a:t>2</a:t>
            </a:r>
            <a:endParaRPr lang="en-US" sz="3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8624455" y="415636"/>
            <a:ext cx="3308465" cy="6051665"/>
          </a:xfrm>
          <a:prstGeom prst="rect">
            <a:avLst/>
          </a:prstGeom>
        </p:spPr>
      </p:pic>
      <p:sp>
        <p:nvSpPr>
          <p:cNvPr id="4" name="Text 0"/>
          <p:cNvSpPr/>
          <p:nvPr/>
        </p:nvSpPr>
        <p:spPr>
          <a:xfrm>
            <a:off x="315884" y="1082733"/>
            <a:ext cx="5985164" cy="931025"/>
          </a:xfrm>
          <a:prstGeom prst="rect">
            <a:avLst/>
          </a:prstGeom>
          <a:noFill/>
          <a:ln/>
        </p:spPr>
        <p:txBody>
          <a:bodyPr wrap="square" rtlCol="0" anchor="t"/>
          <a:lstStyle/>
          <a:p>
            <a:pPr indent="0" marL="0">
              <a:lnSpc>
                <a:spcPts val="3100"/>
              </a:lnSpc>
              <a:buNone/>
            </a:pPr>
            <a:r>
              <a:rPr lang="en-US" sz="2200" b="1" dirty="0">
                <a:solidFill>
                  <a:srgbClr val="000000"/>
                </a:solidFill>
              </a:rPr>
              <a:t>Влияние ледникового периода на человечество</a:t>
            </a:r>
            <a:endParaRPr lang="en-US" sz="2200" dirty="0"/>
          </a:p>
        </p:txBody>
      </p:sp>
      <p:sp>
        <p:nvSpPr>
          <p:cNvPr id="5" name="Text 1"/>
          <p:cNvSpPr/>
          <p:nvPr/>
        </p:nvSpPr>
        <p:spPr>
          <a:xfrm>
            <a:off x="315884" y="2078182"/>
            <a:ext cx="3906982" cy="2028305"/>
          </a:xfrm>
          <a:prstGeom prst="rect">
            <a:avLst/>
          </a:prstGeom>
          <a:noFill/>
          <a:ln/>
        </p:spPr>
        <p:txBody>
          <a:bodyPr wrap="square" rtlCol="0" anchor="t"/>
          <a:lstStyle/>
          <a:p>
            <a:pPr algn="l" indent="0" marL="0">
              <a:lnSpc>
                <a:spcPts val="2100"/>
              </a:lnSpc>
              <a:buNone/>
            </a:pPr>
            <a:r>
              <a:rPr lang="en-US" sz="1500" dirty="0">
                <a:solidFill>
                  <a:srgbClr val="000000"/>
                </a:solidFill>
              </a:rPr>
              <a:t>Диаграмма показывает изменение средней температуры на Земле за миллионы лет назад. Температура колебалась, достигая максимумов около 450 млн лет назад и 200 млн лет назад и снижаясь до минимумов около 150 млн лет назад.</a:t>
            </a:r>
            <a:endParaRPr lang="en-US" sz="1500" dirty="0"/>
          </a:p>
        </p:txBody>
      </p:sp>
      <p:sp>
        <p:nvSpPr>
          <p:cNvPr id="6" name="Text 2"/>
          <p:cNvSpPr/>
          <p:nvPr/>
        </p:nvSpPr>
        <p:spPr>
          <a:xfrm>
            <a:off x="4389120" y="2078182"/>
            <a:ext cx="3906982" cy="698269"/>
          </a:xfrm>
          <a:prstGeom prst="rect">
            <a:avLst/>
          </a:prstGeom>
          <a:noFill/>
          <a:ln/>
        </p:spPr>
        <p:txBody>
          <a:bodyPr wrap="square" rtlCol="0" anchor="t"/>
          <a:lstStyle/>
          <a:p>
            <a:pPr algn="l" indent="0" marL="0">
              <a:lnSpc>
                <a:spcPts val="2100"/>
              </a:lnSpc>
              <a:buNone/>
            </a:pPr>
            <a:r>
              <a:rPr lang="en-US" sz="1500" dirty="0">
                <a:solidFill>
                  <a:srgbClr val="000000"/>
                </a:solidFill>
              </a:rPr>
              <a:t>Измерения температуры представлены в условных единицах.</a:t>
            </a:r>
            <a:endParaRPr lang="en-US" sz="1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sp>
        <p:nvSpPr>
          <p:cNvPr id="3" name="Text 0"/>
          <p:cNvSpPr/>
          <p:nvPr/>
        </p:nvSpPr>
        <p:spPr>
          <a:xfrm>
            <a:off x="1064029" y="2080260"/>
            <a:ext cx="10141527" cy="748145"/>
          </a:xfrm>
          <a:prstGeom prst="rect">
            <a:avLst/>
          </a:prstGeom>
          <a:noFill/>
          <a:ln/>
        </p:spPr>
        <p:txBody>
          <a:bodyPr wrap="square" rtlCol="0" anchor="t"/>
          <a:lstStyle/>
          <a:p>
            <a:pPr indent="0" marL="0">
              <a:lnSpc>
                <a:spcPts val="4700"/>
              </a:lnSpc>
              <a:buNone/>
            </a:pPr>
            <a:r>
              <a:rPr lang="en-US" sz="3200" b="1" dirty="0">
                <a:solidFill>
                  <a:srgbClr val="000000"/>
                </a:solidFill>
              </a:rPr>
              <a:t>Спасибо за внимание!</a:t>
            </a:r>
            <a:endParaRPr lang="en-US" sz="3200" dirty="0"/>
          </a:p>
        </p:txBody>
      </p:sp>
      <p:sp>
        <p:nvSpPr>
          <p:cNvPr id="4" name="Text 1"/>
          <p:cNvSpPr/>
          <p:nvPr/>
        </p:nvSpPr>
        <p:spPr>
          <a:xfrm>
            <a:off x="1064029" y="3325091"/>
            <a:ext cx="9975273" cy="1230284"/>
          </a:xfrm>
          <a:prstGeom prst="rect">
            <a:avLst/>
          </a:prstGeom>
          <a:noFill/>
          <a:ln/>
        </p:spPr>
        <p:txBody>
          <a:bodyPr wrap="square" rtlCol="0" anchor="t"/>
          <a:lstStyle/>
          <a:p>
            <a:pPr algn="l" indent="0" marL="0">
              <a:lnSpc>
                <a:spcPts val="2100"/>
              </a:lnSpc>
              <a:buNone/>
            </a:pPr>
            <a:r>
              <a:rPr lang="en-US" sz="1500" dirty="0">
                <a:solidFill>
                  <a:srgbClr val="000000"/>
                </a:solidFill>
              </a:rPr>
              <a:t>Спасибо за внимание. В этой презентации мы рассмотрели ключевые аспекты ледникового периода, включая его влияние на климат, рельеф, флору и фауну. Мы также обсудили адаптацию живых организмов и последствия ледникового периода для человечества. Надеемся, что информация была полезной и вдохновит вас на дальнейшее изучение этой темы.</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2026-09-11T14:46:51Z</dcterms:created>
  <dcterms:modified xsi:type="dcterms:W3CDTF">2026-09-11T14:46:51Z</dcterms:modified>
</cp:coreProperties>
</file>