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3491345"/>
          </a:xfrm>
          <a:prstGeom prst="rect">
            <a:avLst/>
          </a:prstGeom>
          <a:noFill/>
          <a:ln/>
        </p:spPr>
        <p:txBody>
          <a:bodyPr wrap="square" rtlCol="0" anchor="t"/>
          <a:lstStyle/>
          <a:p>
            <a:pPr algn="l" indent="0" marL="0">
              <a:lnSpc>
                <a:spcPts val="6700"/>
              </a:lnSpc>
              <a:buNone/>
            </a:pPr>
            <a:r>
              <a:rPr lang="en-US" sz="4600" b="1" dirty="0">
                <a:solidFill>
                  <a:srgbClr val="000000"/>
                </a:solidFill>
              </a:rPr>
              <a:t>Магнитные бури: Влияние на самочувствие и технику</a:t>
            </a:r>
            <a:endParaRPr lang="en-US" sz="46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магнитные бури, их влияние на самочувствие людей и работу техники. Ознакомимся с источниками информации о магнитных бурях и сравним их воздействие на человека и электронные системы. Обсудим методы прогнозирования и стратегии защиты от негативных последствий магнитных бурь.</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Понятие магнитных бурь</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Магнитные бури — это возмущения геомагнитного поля Земли, вызванные солнечной активностью, включая вспышки на Солнце. Они оцениваются по шкале от G1 до G5, где G5 соответствует экстремально сильной буре.</a:t>
            </a:r>
            <a:endParaRPr lang="en-US" sz="1500" dirty="0"/>
          </a:p>
        </p:txBody>
      </p:sp>
      <p:sp>
        <p:nvSpPr>
          <p:cNvPr id="5" name="Shape 2"/>
          <p:cNvSpPr/>
          <p:nvPr/>
        </p:nvSpPr>
        <p:spPr>
          <a:xfrm>
            <a:off x="731520" y="2078182"/>
            <a:ext cx="498764" cy="498764"/>
          </a:xfrm>
          <a:prstGeom prst="roundRect">
            <a:avLst>
              <a:gd name="adj" fmla="val 16667"/>
            </a:avLst>
          </a:prstGeom>
          <a:solidFill>
            <a:srgbClr val="F27893"/>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Частота и интенсивность магнитных бурь могут варьироваться, но с начала XXI века число наблюдений бурь уровня G4 и выше увеличилось более чем на 50%, что связано с увеличением солнечной активности.</a:t>
            </a:r>
            <a:endParaRPr lang="en-US" sz="1500" dirty="0"/>
          </a:p>
        </p:txBody>
      </p:sp>
      <p:sp>
        <p:nvSpPr>
          <p:cNvPr id="8" name="Shape 5"/>
          <p:cNvSpPr/>
          <p:nvPr/>
        </p:nvSpPr>
        <p:spPr>
          <a:xfrm>
            <a:off x="731520" y="3241964"/>
            <a:ext cx="498764" cy="498764"/>
          </a:xfrm>
          <a:prstGeom prst="roundRect">
            <a:avLst>
              <a:gd name="adj" fmla="val 16667"/>
            </a:avLst>
          </a:prstGeom>
          <a:solidFill>
            <a:srgbClr val="F27893"/>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31273" y="415636"/>
            <a:ext cx="3308465" cy="6026727"/>
          </a:xfrm>
          <a:prstGeom prst="rect">
            <a:avLst/>
          </a:prstGeom>
        </p:spPr>
      </p:pic>
      <p:sp>
        <p:nvSpPr>
          <p:cNvPr id="4" name="Text 0"/>
          <p:cNvSpPr/>
          <p:nvPr/>
        </p:nvSpPr>
        <p:spPr>
          <a:xfrm>
            <a:off x="4804756"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Источники информации о магнитных бурях</a:t>
            </a:r>
            <a:endParaRPr lang="en-US" sz="2200" dirty="0"/>
          </a:p>
        </p:txBody>
      </p:sp>
      <p:sp>
        <p:nvSpPr>
          <p:cNvPr id="5" name="Text 1"/>
          <p:cNvSpPr/>
          <p:nvPr/>
        </p:nvSpPr>
        <p:spPr>
          <a:xfrm>
            <a:off x="4804756" y="2078182"/>
            <a:ext cx="5818909" cy="3624349"/>
          </a:xfrm>
          <a:prstGeom prst="rect">
            <a:avLst/>
          </a:prstGeom>
          <a:noFill/>
          <a:ln/>
        </p:spPr>
        <p:txBody>
          <a:bodyPr wrap="square" rtlCol="0" anchor="t"/>
          <a:lstStyle/>
          <a:p>
            <a:pPr algn="l" indent="0" marL="0">
              <a:lnSpc>
                <a:spcPts val="2100"/>
              </a:lnSpc>
              <a:buNone/>
            </a:pPr>
            <a:r>
              <a:rPr lang="en-US" sz="1500" dirty="0">
                <a:solidFill>
                  <a:srgbClr val="000000"/>
                </a:solidFill>
              </a:rPr>
              <a:t>Магнитные бури фиксируются с помощью данных от специализированных космических аппаратов, например, спутников Cluster и двойной пары аппаратов Swarm, которые собирают информацию о состоянии магнитного поля Земли и солнечном ветре. Национальное управление океанических и атмосферных исследований (NOAA) предоставляет прогнозы магнитных бурь на основе этих данных, а также индекс геомагнитной активности, который может достигать значений до 9 баллов, указывая на степень возмущения магнитного поля планеты. Также важную информацию о возможных магнитных бурях можно получить из данных, предоставляемых международной сетью наземных обсерваторий и научных институтов, таких как Институт прикладной геофизики им.</a:t>
            </a:r>
            <a:endParaRPr lang="en-US" sz="1500" dirty="0"/>
          </a:p>
        </p:txBody>
      </p:sp>
      <p:sp>
        <p:nvSpPr>
          <p:cNvPr id="6" name="Text 2"/>
          <p:cNvSpPr/>
          <p:nvPr/>
        </p:nvSpPr>
        <p:spPr>
          <a:xfrm>
            <a:off x="4804756" y="5702531"/>
            <a:ext cx="5818909" cy="432262"/>
          </a:xfrm>
          <a:prstGeom prst="rect">
            <a:avLst/>
          </a:prstGeom>
          <a:noFill/>
          <a:ln/>
        </p:spPr>
        <p:txBody>
          <a:bodyPr wrap="square" rtlCol="0" anchor="t"/>
          <a:lstStyle/>
          <a:p>
            <a:pPr algn="l" indent="0" marL="0">
              <a:lnSpc>
                <a:spcPts val="2100"/>
              </a:lnSpc>
              <a:buNone/>
            </a:pPr>
            <a:r>
              <a:rPr lang="en-US" sz="1500" dirty="0">
                <a:solidFill>
                  <a:srgbClr val="000000"/>
                </a:solidFill>
              </a:rPr>
              <a:t>Е.</a:t>
            </a:r>
            <a:endParaRPr lang="en-US" sz="1500" dirty="0"/>
          </a:p>
        </p:txBody>
      </p:sp>
      <p:sp>
        <p:nvSpPr>
          <p:cNvPr id="7" name="Text 3"/>
          <p:cNvSpPr/>
          <p:nvPr/>
        </p:nvSpPr>
        <p:spPr>
          <a:xfrm>
            <a:off x="4804756" y="6134793"/>
            <a:ext cx="5818909" cy="432262"/>
          </a:xfrm>
          <a:prstGeom prst="rect">
            <a:avLst/>
          </a:prstGeom>
          <a:noFill/>
          <a:ln/>
        </p:spPr>
        <p:txBody>
          <a:bodyPr wrap="square" rtlCol="0" anchor="t"/>
          <a:lstStyle/>
          <a:p>
            <a:pPr algn="l" indent="0" marL="0">
              <a:lnSpc>
                <a:spcPts val="2100"/>
              </a:lnSpc>
              <a:buNone/>
            </a:pPr>
            <a:r>
              <a:rPr lang="en-US" sz="1500" dirty="0">
                <a:solidFill>
                  <a:srgbClr val="000000"/>
                </a:solidFill>
              </a:rPr>
              <a:t>К. Фёдорова.</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Статистика заболеваний в период магнитных бурь</a:t>
            </a:r>
            <a:endParaRPr lang="en-US" sz="2200" dirty="0"/>
          </a:p>
        </p:txBody>
      </p:sp>
      <p:sp>
        <p:nvSpPr>
          <p:cNvPr id="4" name="Text 1"/>
          <p:cNvSpPr/>
          <p:nvPr/>
        </p:nvSpPr>
        <p:spPr>
          <a:xfrm>
            <a:off x="1271847" y="1662545"/>
            <a:ext cx="4156364" cy="2560320"/>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в периоды магнитных бурь частота обращений за медицинской помощью возрастает на 15–20% по сравнению с обычными днями. Среди пациентов, страдающих сердечно-сосудистыми заболеваниями, число кризов увеличивается на 20–30%, что подтверждается данными медицинских служб.</a:t>
            </a:r>
            <a:endParaRPr lang="en-US" sz="1500" dirty="0"/>
          </a:p>
        </p:txBody>
      </p:sp>
      <p:sp>
        <p:nvSpPr>
          <p:cNvPr id="5" name="Shape 2"/>
          <p:cNvSpPr/>
          <p:nvPr/>
        </p:nvSpPr>
        <p:spPr>
          <a:xfrm>
            <a:off x="1271847" y="1122218"/>
            <a:ext cx="498764" cy="498764"/>
          </a:xfrm>
          <a:prstGeom prst="roundRect">
            <a:avLst>
              <a:gd name="adj" fmla="val 16667"/>
            </a:avLst>
          </a:prstGeom>
          <a:solidFill>
            <a:srgbClr val="F27893"/>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964276"/>
          </a:xfrm>
          <a:prstGeom prst="rect">
            <a:avLst/>
          </a:prstGeom>
          <a:noFill/>
          <a:ln/>
        </p:spPr>
        <p:txBody>
          <a:bodyPr wrap="square" rtlCol="0" anchor="t"/>
          <a:lstStyle/>
          <a:p>
            <a:pPr algn="l" indent="0" marL="0">
              <a:lnSpc>
                <a:spcPts val="2100"/>
              </a:lnSpc>
              <a:buNone/>
            </a:pPr>
            <a:r>
              <a:rPr lang="en-US" sz="1500" dirty="0">
                <a:solidFill>
                  <a:srgbClr val="000000"/>
                </a:solidFill>
              </a:rPr>
              <a:t>Также отмечается рост жалоб на головные боли и общую слабость на 10–15% среди населения в целом.</a:t>
            </a:r>
            <a:endParaRPr lang="en-US" sz="1500" dirty="0"/>
          </a:p>
        </p:txBody>
      </p:sp>
      <p:sp>
        <p:nvSpPr>
          <p:cNvPr id="8" name="Shape 5"/>
          <p:cNvSpPr/>
          <p:nvPr/>
        </p:nvSpPr>
        <p:spPr>
          <a:xfrm>
            <a:off x="6675120" y="1122218"/>
            <a:ext cx="498764" cy="498764"/>
          </a:xfrm>
          <a:prstGeom prst="roundRect">
            <a:avLst>
              <a:gd name="adj" fmla="val 16667"/>
            </a:avLst>
          </a:prstGeom>
          <a:solidFill>
            <a:srgbClr val="F27893"/>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Воздействие на электронные устройства</a:t>
            </a:r>
            <a:endParaRPr lang="en-US" sz="2200" dirty="0"/>
          </a:p>
        </p:txBody>
      </p:sp>
      <p:sp>
        <p:nvSpPr>
          <p:cNvPr id="5" name="Text 1"/>
          <p:cNvSpPr/>
          <p:nvPr/>
        </p:nvSpPr>
        <p:spPr>
          <a:xfrm>
            <a:off x="648393"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во время магнитных бурь сбои в работе электронных устройств достигают 15–20%, что подтверждается данными мониторинга телекоммуникационных сетей.</a:t>
            </a:r>
            <a:endParaRPr lang="en-US" sz="1500" dirty="0"/>
          </a:p>
        </p:txBody>
      </p:sp>
      <p:sp>
        <p:nvSpPr>
          <p:cNvPr id="6" name="Text 2"/>
          <p:cNvSpPr/>
          <p:nvPr/>
        </p:nvSpPr>
        <p:spPr>
          <a:xfrm>
            <a:off x="648393"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В частности, в некоторых регионах отмечено увеличение количества ошибок в передаче данных на 12–15%. Более того, воздействие магнитных бурь на системы навигации и связи может привести к задержкам в передаче сигналов до 10–15%, что особенно критично для мобильных и спутниковых технологий.</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Примеры сбоев в технике</a:t>
            </a:r>
            <a:endParaRPr lang="en-US" sz="2200" dirty="0"/>
          </a:p>
        </p:txBody>
      </p:sp>
      <p:sp>
        <p:nvSpPr>
          <p:cNvPr id="4" name="Text 1"/>
          <p:cNvSpPr/>
          <p:nvPr/>
        </p:nvSpPr>
        <p:spPr>
          <a:xfrm>
            <a:off x="1064029" y="1995055"/>
            <a:ext cx="10058400" cy="698269"/>
          </a:xfrm>
          <a:prstGeom prst="rect">
            <a:avLst/>
          </a:prstGeom>
          <a:noFill/>
          <a:ln/>
        </p:spPr>
        <p:txBody>
          <a:bodyPr wrap="square" rtlCol="0" anchor="t"/>
          <a:lstStyle/>
          <a:p>
            <a:pPr algn="l" indent="0" marL="0">
              <a:lnSpc>
                <a:spcPts val="2100"/>
              </a:lnSpc>
              <a:buNone/>
            </a:pPr>
            <a:r>
              <a:rPr lang="en-US" sz="1500" dirty="0">
                <a:solidFill>
                  <a:srgbClr val="000000"/>
                </a:solidFill>
              </a:rPr>
              <a:t>В период магнитных бурь зафиксировано увеличение количества технических сбоев на 30–40% по сравнению с обычными днями.</a:t>
            </a:r>
            <a:endParaRPr lang="en-US" sz="1500" dirty="0"/>
          </a:p>
        </p:txBody>
      </p:sp>
      <p:sp>
        <p:nvSpPr>
          <p:cNvPr id="5" name="Shape 2"/>
          <p:cNvSpPr/>
          <p:nvPr/>
        </p:nvSpPr>
        <p:spPr>
          <a:xfrm>
            <a:off x="523702" y="1995055"/>
            <a:ext cx="498764" cy="498764"/>
          </a:xfrm>
          <a:prstGeom prst="roundRect">
            <a:avLst>
              <a:gd name="adj" fmla="val 16667"/>
            </a:avLst>
          </a:prstGeom>
          <a:solidFill>
            <a:srgbClr val="F27893"/>
          </a:solidFill>
          <a:ln w="12700">
            <a:solidFill>
              <a:srgbClr val="FFFFFF">
                <a:alpha val="0"/>
              </a:srgbClr>
            </a:solidFill>
            <a:prstDash val="solid"/>
          </a:ln>
        </p:spPr>
      </p:sp>
      <p:sp>
        <p:nvSpPr>
          <p:cNvPr id="6" name="Text 3"/>
          <p:cNvSpPr/>
          <p:nvPr/>
        </p:nvSpPr>
        <p:spPr>
          <a:xfrm>
            <a:off x="523702" y="1953491"/>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064029" y="4156364"/>
            <a:ext cx="4655127" cy="1496291"/>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в 2022 году в одной из стран Европы было зарегистрировано более 12 тысяч случаев сбоев в работе систем связи, что привело к задержкам в передаче данных на несколько часов.</a:t>
            </a:r>
            <a:endParaRPr lang="en-US" sz="1500" dirty="0"/>
          </a:p>
        </p:txBody>
      </p:sp>
      <p:sp>
        <p:nvSpPr>
          <p:cNvPr id="8" name="Shape 5"/>
          <p:cNvSpPr/>
          <p:nvPr/>
        </p:nvSpPr>
        <p:spPr>
          <a:xfrm>
            <a:off x="523702" y="4156364"/>
            <a:ext cx="498764" cy="498764"/>
          </a:xfrm>
          <a:prstGeom prst="roundRect">
            <a:avLst>
              <a:gd name="adj" fmla="val 16667"/>
            </a:avLst>
          </a:prstGeom>
          <a:solidFill>
            <a:srgbClr val="F27893"/>
          </a:solidFill>
          <a:ln w="12700">
            <a:solidFill>
              <a:srgbClr val="FFFFFF">
                <a:alpha val="0"/>
              </a:srgbClr>
            </a:solidFill>
            <a:prstDash val="solid"/>
          </a:ln>
        </p:spPr>
      </p:sp>
      <p:sp>
        <p:nvSpPr>
          <p:cNvPr id="9" name="Text 6"/>
          <p:cNvSpPr/>
          <p:nvPr/>
        </p:nvSpPr>
        <p:spPr>
          <a:xfrm>
            <a:off x="523702" y="41148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6882938" y="4156364"/>
            <a:ext cx="4655127" cy="1230284"/>
          </a:xfrm>
          <a:prstGeom prst="rect">
            <a:avLst/>
          </a:prstGeom>
          <a:noFill/>
          <a:ln/>
        </p:spPr>
        <p:txBody>
          <a:bodyPr wrap="square" rtlCol="0" anchor="t"/>
          <a:lstStyle/>
          <a:p>
            <a:pPr algn="l" indent="0" marL="0">
              <a:lnSpc>
                <a:spcPts val="2100"/>
              </a:lnSpc>
              <a:buNone/>
            </a:pPr>
            <a:r>
              <a:rPr lang="en-US" sz="1500" dirty="0">
                <a:solidFill>
                  <a:srgbClr val="000000"/>
                </a:solidFill>
              </a:rPr>
              <a:t>Кроме того, в некоторых регионах России в период сильных магнитных бурь в текущем году зафиксировано до 15% поломок в работе бытовых электроприборов.</a:t>
            </a:r>
            <a:endParaRPr lang="en-US" sz="1500" dirty="0"/>
          </a:p>
        </p:txBody>
      </p:sp>
      <p:sp>
        <p:nvSpPr>
          <p:cNvPr id="11" name="Shape 8"/>
          <p:cNvSpPr/>
          <p:nvPr/>
        </p:nvSpPr>
        <p:spPr>
          <a:xfrm>
            <a:off x="6342611" y="4156364"/>
            <a:ext cx="498764" cy="498764"/>
          </a:xfrm>
          <a:prstGeom prst="roundRect">
            <a:avLst>
              <a:gd name="adj" fmla="val 16667"/>
            </a:avLst>
          </a:prstGeom>
          <a:solidFill>
            <a:srgbClr val="F27893"/>
          </a:solidFill>
          <a:ln w="12700">
            <a:solidFill>
              <a:srgbClr val="FFFFFF">
                <a:alpha val="0"/>
              </a:srgbClr>
            </a:solidFill>
            <a:prstDash val="solid"/>
          </a:ln>
        </p:spPr>
      </p:sp>
      <p:sp>
        <p:nvSpPr>
          <p:cNvPr id="12" name="Text 9"/>
          <p:cNvSpPr/>
          <p:nvPr/>
        </p:nvSpPr>
        <p:spPr>
          <a:xfrm>
            <a:off x="6342611" y="4114800"/>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спутниковые системы</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Во время сильных магнитных бурь, например, при индексе геомагнитной активности Kp выше 7, могут наблюдаться сбои в работе спутников связи и навигации.</a:t>
            </a:r>
            <a:endParaRPr lang="en-US" sz="1500" dirty="0"/>
          </a:p>
        </p:txBody>
      </p:sp>
      <p:sp>
        <p:nvSpPr>
          <p:cNvPr id="6" name="Text 2"/>
          <p:cNvSpPr/>
          <p:nvPr/>
        </p:nvSpPr>
        <p:spPr>
          <a:xfrm>
            <a:off x="648393" y="3042458"/>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статистике, в периоды высокой солнечной активности, число случаев некорректной работы спутников возрастает на 25–30% по сравнению с спокойными периодами.</a:t>
            </a:r>
            <a:endParaRPr lang="en-US" sz="1500" dirty="0"/>
          </a:p>
        </p:txBody>
      </p:sp>
      <p:sp>
        <p:nvSpPr>
          <p:cNvPr id="7" name="Text 3"/>
          <p:cNvSpPr/>
          <p:nvPr/>
        </p:nvSpPr>
        <p:spPr>
          <a:xfrm>
            <a:off x="648393" y="4006735"/>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Это может приводить к задержкам в передаче данных и снижению точности позиционирования, что особенно критично для систем экстренного реагирования и управления транспортом.</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Методы прогнозирования магнитных бурь</a:t>
            </a:r>
            <a:endParaRPr lang="en-US" sz="2200" dirty="0"/>
          </a:p>
        </p:txBody>
      </p:sp>
      <p:sp>
        <p:nvSpPr>
          <p:cNvPr id="5" name="Text 1"/>
          <p:cNvSpPr/>
          <p:nvPr/>
        </p:nvSpPr>
        <p:spPr>
          <a:xfrm>
            <a:off x="5636029"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Современные методы прогнозирования магнитных бурь включают анализ данных с космических аппаратов, таких как Solar and Heliospheric Observatory (SOHO), который предоставляет информацию о состоянии солнечного ветра и корональных масс.</a:t>
            </a:r>
            <a:endParaRPr lang="en-US" sz="1500" dirty="0"/>
          </a:p>
        </p:txBody>
      </p:sp>
      <p:sp>
        <p:nvSpPr>
          <p:cNvPr id="6" name="Text 2"/>
          <p:cNvSpPr/>
          <p:nvPr/>
        </p:nvSpPr>
        <p:spPr>
          <a:xfrm>
            <a:off x="5636029"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В среднем, за последние 10 лет было зафиксировано около 200 значимых магнитных бурь, что демонстрирует необходимость точного прогнозирования. Для более точного прогноза используются модели, учитывающие солнечные циклы, например, цикл длиной примерно 11 лет, во время которого активность Солнца изменяется.</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Предупреждение негативных последствий</a:t>
            </a:r>
            <a:endParaRPr lang="en-US" sz="2200" dirty="0"/>
          </a:p>
        </p:txBody>
      </p:sp>
      <p:sp>
        <p:nvSpPr>
          <p:cNvPr id="4" name="Text 1"/>
          <p:cNvSpPr/>
          <p:nvPr/>
        </p:nvSpPr>
        <p:spPr>
          <a:xfrm>
            <a:off x="1271847"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показывают, что в периоды магнитных бурь до 70% людей отмечают ухудшение самочувствия, включая головные боли и повышенную утомляемость.</a:t>
            </a:r>
            <a:endParaRPr lang="en-US" sz="1500" dirty="0"/>
          </a:p>
        </p:txBody>
      </p:sp>
      <p:sp>
        <p:nvSpPr>
          <p:cNvPr id="5" name="Shape 2"/>
          <p:cNvSpPr/>
          <p:nvPr/>
        </p:nvSpPr>
        <p:spPr>
          <a:xfrm>
            <a:off x="1271847" y="1122218"/>
            <a:ext cx="498764" cy="498764"/>
          </a:xfrm>
          <a:prstGeom prst="roundRect">
            <a:avLst>
              <a:gd name="adj" fmla="val 16667"/>
            </a:avLst>
          </a:prstGeom>
          <a:solidFill>
            <a:srgbClr val="F27893"/>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3624349"/>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данным, собранным за последние 10 лет, сбои в работе электронных устройств из-за магнитных бурь составляют около 3% от общего числа технических неисправностей, что подчеркивает необходимость принятия мер для минимизации рисков. В связи с этим разрабатываются специальные алгоритмы для коррекции работы техники и адаптации пользователей, снижая потенциальные негативные последствия до 20% в случае своевременного предупреждения и корректировки действий.</a:t>
            </a:r>
            <a:endParaRPr lang="en-US" sz="1500" dirty="0"/>
          </a:p>
        </p:txBody>
      </p:sp>
      <p:sp>
        <p:nvSpPr>
          <p:cNvPr id="8" name="Shape 5"/>
          <p:cNvSpPr/>
          <p:nvPr/>
        </p:nvSpPr>
        <p:spPr>
          <a:xfrm>
            <a:off x="6675120" y="1122218"/>
            <a:ext cx="498764" cy="498764"/>
          </a:xfrm>
          <a:prstGeom prst="roundRect">
            <a:avLst>
              <a:gd name="adj" fmla="val 16667"/>
            </a:avLst>
          </a:prstGeom>
          <a:solidFill>
            <a:srgbClr val="F27893"/>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системы связи</a:t>
            </a:r>
            <a:endParaRPr lang="en-US" sz="2200" dirty="0"/>
          </a:p>
        </p:txBody>
      </p:sp>
      <p:sp>
        <p:nvSpPr>
          <p:cNvPr id="5" name="Text 1"/>
          <p:cNvSpPr/>
          <p:nvPr/>
        </p:nvSpPr>
        <p:spPr>
          <a:xfrm>
            <a:off x="4015047" y="2078182"/>
            <a:ext cx="3906982" cy="2560320"/>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показывают, что магнитные бури могут приводить к сбоям в работе систем связи до 30% времени, что подтверждено наблюдениями за последние 50 лет. В периоды повышенной геомагнитной активности зафиксированы задержки в передаче данных на 10–15% и увеличение числа ошибок в спутниковой связи до 20%.</a:t>
            </a:r>
            <a:endParaRPr lang="en-US" sz="1500" dirty="0"/>
          </a:p>
        </p:txBody>
      </p:sp>
      <p:sp>
        <p:nvSpPr>
          <p:cNvPr id="6" name="Text 2"/>
          <p:cNvSpPr/>
          <p:nvPr/>
        </p:nvSpPr>
        <p:spPr>
          <a:xfrm>
            <a:off x="8088284" y="2078182"/>
            <a:ext cx="3906982" cy="964276"/>
          </a:xfrm>
          <a:prstGeom prst="rect">
            <a:avLst/>
          </a:prstGeom>
          <a:noFill/>
          <a:ln/>
        </p:spPr>
        <p:txBody>
          <a:bodyPr wrap="square" rtlCol="0" anchor="t"/>
          <a:lstStyle/>
          <a:p>
            <a:pPr algn="l" indent="0" marL="0">
              <a:lnSpc>
                <a:spcPts val="2100"/>
              </a:lnSpc>
              <a:buNone/>
            </a:pPr>
            <a:r>
              <a:rPr lang="en-US" sz="1500" dirty="0">
                <a:solidFill>
                  <a:srgbClr val="000000"/>
                </a:solidFill>
              </a:rPr>
              <a:t>Это может серьезно повлиять на качество и надежность телекоммуникационных систем в целом.</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Стратегии защиты техники</a:t>
            </a:r>
            <a:endParaRPr lang="en-US" sz="2200" dirty="0"/>
          </a:p>
        </p:txBody>
      </p:sp>
      <p:sp>
        <p:nvSpPr>
          <p:cNvPr id="4" name="Text 1"/>
          <p:cNvSpPr/>
          <p:nvPr/>
        </p:nvSpPr>
        <p:spPr>
          <a:xfrm>
            <a:off x="1064029" y="1995055"/>
            <a:ext cx="10058400" cy="964276"/>
          </a:xfrm>
          <a:prstGeom prst="rect">
            <a:avLst/>
          </a:prstGeom>
          <a:noFill/>
          <a:ln/>
        </p:spPr>
        <p:txBody>
          <a:bodyPr wrap="square" rtlCol="0" anchor="t"/>
          <a:lstStyle/>
          <a:p>
            <a:pPr algn="l" indent="0" marL="0">
              <a:lnSpc>
                <a:spcPts val="2100"/>
              </a:lnSpc>
              <a:buNone/>
            </a:pPr>
            <a:r>
              <a:rPr lang="en-US" sz="1500" dirty="0">
                <a:solidFill>
                  <a:srgbClr val="000000"/>
                </a:solidFill>
              </a:rPr>
              <a:t>Для защиты техники от влияния магнитных бурь применяются комплексные меры, включающие использование стабилизаторов напряжения, которые поддерживают стабильное электропитание (например, модели с диапазоном стабилизации ±10% обеспечивают надежную работу оборудования).</a:t>
            </a:r>
            <a:endParaRPr lang="en-US" sz="1500" dirty="0"/>
          </a:p>
        </p:txBody>
      </p:sp>
      <p:sp>
        <p:nvSpPr>
          <p:cNvPr id="5" name="Shape 2"/>
          <p:cNvSpPr/>
          <p:nvPr/>
        </p:nvSpPr>
        <p:spPr>
          <a:xfrm>
            <a:off x="523702" y="1995055"/>
            <a:ext cx="498764" cy="498764"/>
          </a:xfrm>
          <a:prstGeom prst="roundRect">
            <a:avLst>
              <a:gd name="adj" fmla="val 16667"/>
            </a:avLst>
          </a:prstGeom>
          <a:solidFill>
            <a:srgbClr val="F27893"/>
          </a:solidFill>
          <a:ln w="12700">
            <a:solidFill>
              <a:srgbClr val="FFFFFF">
                <a:alpha val="0"/>
              </a:srgbClr>
            </a:solidFill>
            <a:prstDash val="solid"/>
          </a:ln>
        </p:spPr>
      </p:sp>
      <p:sp>
        <p:nvSpPr>
          <p:cNvPr id="6" name="Text 3"/>
          <p:cNvSpPr/>
          <p:nvPr/>
        </p:nvSpPr>
        <p:spPr>
          <a:xfrm>
            <a:off x="523702" y="1953491"/>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064029" y="4156364"/>
            <a:ext cx="4655127" cy="2294313"/>
          </a:xfrm>
          <a:prstGeom prst="rect">
            <a:avLst/>
          </a:prstGeom>
          <a:noFill/>
          <a:ln/>
        </p:spPr>
        <p:txBody>
          <a:bodyPr wrap="square" rtlCol="0" anchor="t"/>
          <a:lstStyle/>
          <a:p>
            <a:pPr algn="l" indent="0" marL="0">
              <a:lnSpc>
                <a:spcPts val="2100"/>
              </a:lnSpc>
              <a:buNone/>
            </a:pPr>
            <a:r>
              <a:rPr lang="en-US" sz="1500" dirty="0">
                <a:solidFill>
                  <a:srgbClr val="000000"/>
                </a:solidFill>
              </a:rPr>
              <a:t>Также рекомендуется применение экранирования чувствительных устройств для минимизации воздействия электромагнитных полей, что подтверждается исследованиями, согласно которым снижение уровня внешних электромагнитных воздействий на 30% и более способствует повышению стабильности работы техники.</a:t>
            </a:r>
            <a:endParaRPr lang="en-US" sz="1500" dirty="0"/>
          </a:p>
        </p:txBody>
      </p:sp>
      <p:sp>
        <p:nvSpPr>
          <p:cNvPr id="8" name="Shape 5"/>
          <p:cNvSpPr/>
          <p:nvPr/>
        </p:nvSpPr>
        <p:spPr>
          <a:xfrm>
            <a:off x="523702" y="4156364"/>
            <a:ext cx="498764" cy="498764"/>
          </a:xfrm>
          <a:prstGeom prst="roundRect">
            <a:avLst>
              <a:gd name="adj" fmla="val 16667"/>
            </a:avLst>
          </a:prstGeom>
          <a:solidFill>
            <a:srgbClr val="F27893"/>
          </a:solidFill>
          <a:ln w="12700">
            <a:solidFill>
              <a:srgbClr val="FFFFFF">
                <a:alpha val="0"/>
              </a:srgbClr>
            </a:solidFill>
            <a:prstDash val="solid"/>
          </a:ln>
        </p:spPr>
      </p:sp>
      <p:sp>
        <p:nvSpPr>
          <p:cNvPr id="9" name="Text 6"/>
          <p:cNvSpPr/>
          <p:nvPr/>
        </p:nvSpPr>
        <p:spPr>
          <a:xfrm>
            <a:off x="523702" y="41148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6882938"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Важным элементом защиты является также оптимизация условий эксплуатации и регулярные проверки технического состояния устройств.</a:t>
            </a:r>
            <a:endParaRPr lang="en-US" sz="1500" dirty="0"/>
          </a:p>
        </p:txBody>
      </p:sp>
      <p:sp>
        <p:nvSpPr>
          <p:cNvPr id="11" name="Shape 8"/>
          <p:cNvSpPr/>
          <p:nvPr/>
        </p:nvSpPr>
        <p:spPr>
          <a:xfrm>
            <a:off x="6342611" y="4156364"/>
            <a:ext cx="498764" cy="498764"/>
          </a:xfrm>
          <a:prstGeom prst="roundRect">
            <a:avLst>
              <a:gd name="adj" fmla="val 16667"/>
            </a:avLst>
          </a:prstGeom>
          <a:solidFill>
            <a:srgbClr val="F27893"/>
          </a:solidFill>
          <a:ln w="12700">
            <a:solidFill>
              <a:srgbClr val="FFFFFF">
                <a:alpha val="0"/>
              </a:srgbClr>
            </a:solidFill>
            <a:prstDash val="solid"/>
          </a:ln>
        </p:spPr>
      </p:sp>
      <p:sp>
        <p:nvSpPr>
          <p:cNvPr id="12" name="Text 9"/>
          <p:cNvSpPr/>
          <p:nvPr/>
        </p:nvSpPr>
        <p:spPr>
          <a:xfrm>
            <a:off x="6342611" y="4114800"/>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Рекомендации по снижению влияния магнитных бурь</a:t>
            </a:r>
            <a:endParaRPr lang="en-US" sz="2200" dirty="0"/>
          </a:p>
        </p:txBody>
      </p:sp>
      <p:sp>
        <p:nvSpPr>
          <p:cNvPr id="5" name="Text 1"/>
          <p:cNvSpPr/>
          <p:nvPr/>
        </p:nvSpPr>
        <p:spPr>
          <a:xfrm>
            <a:off x="5636029"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рекомендации для снижения влияния магнитных бурь на человека. Параметры (рекомендации) представлены в процентах и измеряются долей от общего числа способов борьбы с влиянием магнитных бурь.</a:t>
            </a:r>
            <a:endParaRPr lang="en-US" sz="1500" dirty="0"/>
          </a:p>
        </p:txBody>
      </p:sp>
      <p:sp>
        <p:nvSpPr>
          <p:cNvPr id="6" name="Text 2"/>
          <p:cNvSpPr/>
          <p:nvPr/>
        </p:nvSpPr>
        <p:spPr>
          <a:xfrm>
            <a:off x="5636029" y="3740727"/>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Наиболее важными рекомендациями являются достаточный сон и избегание стрессов, которые составляют 30% и 25% соответственно.</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051665"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6051665" y="2327564"/>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влияние магнитных бурь на человека и технику, ознакомились с источниками информации о магнитных бурях и методами их прогнозирования. Мы также обсудили стратегии защиты техники и рекомендации по снижению влияния магнитных бурь.</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2026-09-13T14:00:29Z</dcterms:created>
  <dcterms:modified xsi:type="dcterms:W3CDTF">2026-09-13T14:00:29Z</dcterms:modified>
</cp:coreProperties>
</file>