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slideLayout" Target="../slideLayouts/slideLayout1.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slideLayout" Target="../slideLayouts/slideLayout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slideLayout" Target="../slideLayouts/slideLayout1.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slideLayout" Target="../slideLayouts/slideLayout1.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slideLayout" Target="../slideLayouts/slideLayout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0" y="0"/>
            <a:ext cx="12192000" cy="6858000"/>
          </a:xfrm>
          <a:prstGeom prst="rect">
            <a:avLst/>
          </a:prstGeom>
        </p:spPr>
      </p:pic>
      <p:sp>
        <p:nvSpPr>
          <p:cNvPr id="4" name="Text 0"/>
          <p:cNvSpPr/>
          <p:nvPr/>
        </p:nvSpPr>
        <p:spPr>
          <a:xfrm>
            <a:off x="648393" y="1805940"/>
            <a:ext cx="5153891" cy="2959331"/>
          </a:xfrm>
          <a:prstGeom prst="rect">
            <a:avLst/>
          </a:prstGeom>
          <a:noFill/>
          <a:ln/>
        </p:spPr>
        <p:txBody>
          <a:bodyPr wrap="square" rtlCol="0" anchor="t"/>
          <a:lstStyle/>
          <a:p>
            <a:pPr algn="l" indent="0" marL="0">
              <a:lnSpc>
                <a:spcPts val="5600"/>
              </a:lnSpc>
              <a:buNone/>
            </a:pPr>
            <a:r>
              <a:rPr lang="en-US" sz="3900" b="1" dirty="0">
                <a:solidFill>
                  <a:srgbClr val="000000"/>
                </a:solidFill>
              </a:rPr>
              <a:t>Механическая работа и мощность: простые формулы и сложные задачи</a:t>
            </a:r>
            <a:endParaRPr lang="en-US" sz="3900" dirty="0"/>
          </a:p>
        </p:txBody>
      </p:sp>
      <p:sp>
        <p:nvSpPr>
          <p:cNvPr id="5" name="Text 1"/>
          <p:cNvSpPr/>
          <p:nvPr/>
        </p:nvSpPr>
        <p:spPr>
          <a:xfrm>
            <a:off x="648393" y="6400800"/>
            <a:ext cx="5403273" cy="432262"/>
          </a:xfrm>
          <a:prstGeom prst="rect">
            <a:avLst/>
          </a:prstGeom>
          <a:noFill/>
          <a:ln/>
        </p:spPr>
        <p:txBody>
          <a:bodyPr wrap="square" rtlCol="0" anchor="t"/>
          <a:lstStyle/>
          <a:p>
            <a:pPr algn="l" indent="0" marL="0">
              <a:lnSpc>
                <a:spcPts val="2100"/>
              </a:lnSpc>
              <a:buNone/>
            </a:pPr>
            <a:r>
              <a:rPr lang="en-US" sz="1500" dirty="0">
                <a:solidFill>
                  <a:srgbClr val="000000"/>
                </a:solidFill>
              </a:rPr>
              <a:t>Автор презентации: Presentacium.ru</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773084" y="750224"/>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Применение законов работы и мощности</a:t>
            </a:r>
            <a:endParaRPr lang="en-US" sz="2200" dirty="0"/>
          </a:p>
        </p:txBody>
      </p:sp>
      <p:sp>
        <p:nvSpPr>
          <p:cNvPr id="4" name="Text 1"/>
          <p:cNvSpPr/>
          <p:nvPr/>
        </p:nvSpPr>
        <p:spPr>
          <a:xfrm>
            <a:off x="1271847" y="2078182"/>
            <a:ext cx="9975273" cy="698269"/>
          </a:xfrm>
          <a:prstGeom prst="rect">
            <a:avLst/>
          </a:prstGeom>
          <a:noFill/>
          <a:ln/>
        </p:spPr>
        <p:txBody>
          <a:bodyPr wrap="square" rtlCol="0" anchor="t"/>
          <a:lstStyle/>
          <a:p>
            <a:pPr algn="l" indent="0" marL="0">
              <a:lnSpc>
                <a:spcPts val="2100"/>
              </a:lnSpc>
              <a:buNone/>
            </a:pPr>
            <a:r>
              <a:rPr lang="en-US" sz="1500" dirty="0">
                <a:solidFill>
                  <a:srgbClr val="000000"/>
                </a:solidFill>
              </a:rPr>
              <a:t>Механическая работа рассчитывается по формуле $A = F \cdot S \cdot \cos \alpha$, где $F$ — сила в 100 Н, $S$ — путь в 50 м, $\alpha$ — угол в 30°.</a:t>
            </a:r>
            <a:endParaRPr lang="en-US" sz="1500" dirty="0"/>
          </a:p>
        </p:txBody>
      </p:sp>
      <p:sp>
        <p:nvSpPr>
          <p:cNvPr id="5" name="Shape 2"/>
          <p:cNvSpPr/>
          <p:nvPr/>
        </p:nvSpPr>
        <p:spPr>
          <a:xfrm>
            <a:off x="731520" y="2078182"/>
            <a:ext cx="498764" cy="498764"/>
          </a:xfrm>
          <a:prstGeom prst="roundRect">
            <a:avLst>
              <a:gd name="adj" fmla="val 16667"/>
            </a:avLst>
          </a:prstGeom>
          <a:solidFill>
            <a:srgbClr val="EA8BDD"/>
          </a:solidFill>
          <a:ln w="12700">
            <a:solidFill>
              <a:srgbClr val="FFFFFF">
                <a:alpha val="0"/>
              </a:srgbClr>
            </a:solidFill>
            <a:prstDash val="solid"/>
          </a:ln>
        </p:spPr>
      </p:sp>
      <p:sp>
        <p:nvSpPr>
          <p:cNvPr id="6" name="Text 3"/>
          <p:cNvSpPr/>
          <p:nvPr/>
        </p:nvSpPr>
        <p:spPr>
          <a:xfrm>
            <a:off x="731520" y="2036618"/>
            <a:ext cx="498764" cy="498764"/>
          </a:xfrm>
          <a:prstGeom prst="rect">
            <a:avLst/>
          </a:prstGeom>
          <a:noFill/>
          <a:ln/>
        </p:spPr>
        <p:txBody>
          <a:bodyPr wrap="square" rtlCol="0" anchor="ctr"/>
          <a:lstStyle/>
          <a:p>
            <a:pPr algn="ctr" indent="0" marL="0">
              <a:buNone/>
            </a:pPr>
            <a:r>
              <a:rPr lang="en-US" sz="3000" b="1" dirty="0">
                <a:solidFill>
                  <a:srgbClr val="FFFFFF"/>
                </a:solidFill>
              </a:rPr>
              <a:t>1</a:t>
            </a:r>
            <a:endParaRPr lang="en-US" sz="3000" dirty="0"/>
          </a:p>
        </p:txBody>
      </p:sp>
      <p:sp>
        <p:nvSpPr>
          <p:cNvPr id="7" name="Text 4"/>
          <p:cNvSpPr/>
          <p:nvPr/>
        </p:nvSpPr>
        <p:spPr>
          <a:xfrm>
            <a:off x="1271847" y="3241964"/>
            <a:ext cx="9975273" cy="964276"/>
          </a:xfrm>
          <a:prstGeom prst="rect">
            <a:avLst/>
          </a:prstGeom>
          <a:noFill/>
          <a:ln/>
        </p:spPr>
        <p:txBody>
          <a:bodyPr wrap="square" rtlCol="0" anchor="t"/>
          <a:lstStyle/>
          <a:p>
            <a:pPr algn="l" indent="0" marL="0">
              <a:lnSpc>
                <a:spcPts val="2100"/>
              </a:lnSpc>
              <a:buNone/>
            </a:pPr>
            <a:r>
              <a:rPr lang="en-US" sz="1500" dirty="0">
                <a:solidFill>
                  <a:srgbClr val="000000"/>
                </a:solidFill>
              </a:rPr>
              <a:t>Например, подъёмный кран поднимает груз массой 2000 кг на высоту 10 м за 20 секунд, совершая работу около 196 кДж при мощности примерно 980 Вт. В таких расчётах важно учитывать все факторы, чтобы оптимизировать работу механизмов и повысить их эффективность.</a:t>
            </a:r>
            <a:endParaRPr lang="en-US" sz="1500" dirty="0"/>
          </a:p>
        </p:txBody>
      </p:sp>
      <p:sp>
        <p:nvSpPr>
          <p:cNvPr id="8" name="Shape 5"/>
          <p:cNvSpPr/>
          <p:nvPr/>
        </p:nvSpPr>
        <p:spPr>
          <a:xfrm>
            <a:off x="731520" y="3241964"/>
            <a:ext cx="498764" cy="498764"/>
          </a:xfrm>
          <a:prstGeom prst="roundRect">
            <a:avLst>
              <a:gd name="adj" fmla="val 16667"/>
            </a:avLst>
          </a:prstGeom>
          <a:solidFill>
            <a:srgbClr val="EA8BDD"/>
          </a:solidFill>
          <a:ln w="12700">
            <a:solidFill>
              <a:srgbClr val="FFFFFF">
                <a:alpha val="0"/>
              </a:srgbClr>
            </a:solidFill>
            <a:prstDash val="solid"/>
          </a:ln>
        </p:spPr>
      </p:sp>
      <p:sp>
        <p:nvSpPr>
          <p:cNvPr id="9" name="Text 6"/>
          <p:cNvSpPr/>
          <p:nvPr/>
        </p:nvSpPr>
        <p:spPr>
          <a:xfrm>
            <a:off x="731520" y="3200400"/>
            <a:ext cx="498764" cy="498764"/>
          </a:xfrm>
          <a:prstGeom prst="rect">
            <a:avLst/>
          </a:prstGeom>
          <a:noFill/>
          <a:ln/>
        </p:spPr>
        <p:txBody>
          <a:bodyPr wrap="square" rtlCol="0" anchor="ctr"/>
          <a:lstStyle/>
          <a:p>
            <a:pPr algn="ctr" indent="0" marL="0">
              <a:buNone/>
            </a:pPr>
            <a:r>
              <a:rPr lang="en-US" sz="3000" b="1" dirty="0">
                <a:solidFill>
                  <a:srgbClr val="FFFFFF"/>
                </a:solidFill>
              </a:rPr>
              <a:t>2</a:t>
            </a:r>
            <a:endParaRPr lang="en-US" sz="3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831273" y="415636"/>
            <a:ext cx="3308465" cy="6026727"/>
          </a:xfrm>
          <a:prstGeom prst="rect">
            <a:avLst/>
          </a:prstGeom>
        </p:spPr>
      </p:pic>
      <p:sp>
        <p:nvSpPr>
          <p:cNvPr id="4" name="Text 0"/>
          <p:cNvSpPr/>
          <p:nvPr/>
        </p:nvSpPr>
        <p:spPr>
          <a:xfrm>
            <a:off x="4804756"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Решение задач с учётом условий</a:t>
            </a:r>
            <a:endParaRPr lang="en-US" sz="2200" dirty="0"/>
          </a:p>
        </p:txBody>
      </p:sp>
      <p:sp>
        <p:nvSpPr>
          <p:cNvPr id="5" name="Text 1"/>
          <p:cNvSpPr/>
          <p:nvPr/>
        </p:nvSpPr>
        <p:spPr>
          <a:xfrm>
            <a:off x="4804756" y="2078182"/>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При решении задач по определению механической работы и мощности важно учитывать начальные и конечные условия движения объекта.</a:t>
            </a:r>
            <a:endParaRPr lang="en-US" sz="1500" dirty="0"/>
          </a:p>
        </p:txBody>
      </p:sp>
      <p:sp>
        <p:nvSpPr>
          <p:cNvPr id="6" name="Text 2"/>
          <p:cNvSpPr/>
          <p:nvPr/>
        </p:nvSpPr>
        <p:spPr>
          <a:xfrm>
            <a:off x="4804756" y="3042458"/>
            <a:ext cx="5818909" cy="1230284"/>
          </a:xfrm>
          <a:prstGeom prst="rect">
            <a:avLst/>
          </a:prstGeom>
          <a:noFill/>
          <a:ln/>
        </p:spPr>
        <p:txBody>
          <a:bodyPr wrap="square" rtlCol="0" anchor="t"/>
          <a:lstStyle/>
          <a:p>
            <a:pPr algn="l" indent="0" marL="0">
              <a:lnSpc>
                <a:spcPts val="2100"/>
              </a:lnSpc>
              <a:buNone/>
            </a:pPr>
            <a:r>
              <a:rPr lang="en-US" sz="1500" dirty="0">
                <a:solidFill>
                  <a:srgbClr val="000000"/>
                </a:solidFill>
              </a:rPr>
              <a:t>Например, если тело массой 2 кг движется с начальной скоростью 3 м/с и останавливается через 4 секунды под действием силы трения, работа силы трения составляет -12 Дж, а мощность в момент остановки равна -3 Вт.</a:t>
            </a:r>
            <a:endParaRPr lang="en-US" sz="1500" dirty="0"/>
          </a:p>
        </p:txBody>
      </p:sp>
      <p:sp>
        <p:nvSpPr>
          <p:cNvPr id="7" name="Text 3"/>
          <p:cNvSpPr/>
          <p:nvPr/>
        </p:nvSpPr>
        <p:spPr>
          <a:xfrm>
            <a:off x="4804756" y="4272742"/>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При этом в процессе торможения было затрачено определённое количество энергии, которое можно вычислить, используя соответствующие формулы.</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565265"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Практические примеры использования</a:t>
            </a:r>
            <a:endParaRPr lang="en-US" sz="2200" dirty="0"/>
          </a:p>
        </p:txBody>
      </p:sp>
      <p:sp>
        <p:nvSpPr>
          <p:cNvPr id="4" name="Text 1"/>
          <p:cNvSpPr/>
          <p:nvPr/>
        </p:nvSpPr>
        <p:spPr>
          <a:xfrm>
            <a:off x="1064029" y="1995055"/>
            <a:ext cx="10058400" cy="698269"/>
          </a:xfrm>
          <a:prstGeom prst="rect">
            <a:avLst/>
          </a:prstGeom>
          <a:noFill/>
          <a:ln/>
        </p:spPr>
        <p:txBody>
          <a:bodyPr wrap="square" rtlCol="0" anchor="t"/>
          <a:lstStyle/>
          <a:p>
            <a:pPr algn="l" indent="0" marL="0">
              <a:lnSpc>
                <a:spcPts val="2100"/>
              </a:lnSpc>
              <a:buNone/>
            </a:pPr>
            <a:r>
              <a:rPr lang="en-US" sz="1500" dirty="0">
                <a:solidFill>
                  <a:srgbClr val="000000"/>
                </a:solidFill>
              </a:rPr>
              <a:t>В промышленности механическая работа применяется для подъёма грузов: например, кран поднимает контейнер весом 2500 кг на высоту 10 м, совершая работу в 245 000 Дж. В автомобиле мощностью 150 л. с.</a:t>
            </a:r>
            <a:endParaRPr lang="en-US" sz="1500" dirty="0"/>
          </a:p>
        </p:txBody>
      </p:sp>
      <p:sp>
        <p:nvSpPr>
          <p:cNvPr id="5" name="Shape 2"/>
          <p:cNvSpPr/>
          <p:nvPr/>
        </p:nvSpPr>
        <p:spPr>
          <a:xfrm>
            <a:off x="523702" y="1995055"/>
            <a:ext cx="498764" cy="498764"/>
          </a:xfrm>
          <a:prstGeom prst="roundRect">
            <a:avLst>
              <a:gd name="adj" fmla="val 16667"/>
            </a:avLst>
          </a:prstGeom>
          <a:solidFill>
            <a:srgbClr val="EA8BDD"/>
          </a:solidFill>
          <a:ln w="12700">
            <a:solidFill>
              <a:srgbClr val="FFFFFF">
                <a:alpha val="0"/>
              </a:srgbClr>
            </a:solidFill>
            <a:prstDash val="solid"/>
          </a:ln>
        </p:spPr>
      </p:sp>
      <p:sp>
        <p:nvSpPr>
          <p:cNvPr id="6" name="Text 3"/>
          <p:cNvSpPr/>
          <p:nvPr/>
        </p:nvSpPr>
        <p:spPr>
          <a:xfrm>
            <a:off x="523702" y="1953491"/>
            <a:ext cx="498764" cy="498764"/>
          </a:xfrm>
          <a:prstGeom prst="rect">
            <a:avLst/>
          </a:prstGeom>
          <a:noFill/>
          <a:ln/>
        </p:spPr>
        <p:txBody>
          <a:bodyPr wrap="square" rtlCol="0" anchor="ctr"/>
          <a:lstStyle/>
          <a:p>
            <a:pPr algn="ctr" indent="0" marL="0">
              <a:buNone/>
            </a:pPr>
            <a:r>
              <a:rPr lang="en-US" sz="3000" b="1" dirty="0">
                <a:solidFill>
                  <a:srgbClr val="FFFFFF"/>
                </a:solidFill>
              </a:rPr>
              <a:t>1</a:t>
            </a:r>
            <a:endParaRPr lang="en-US" sz="3000" dirty="0"/>
          </a:p>
        </p:txBody>
      </p:sp>
      <p:sp>
        <p:nvSpPr>
          <p:cNvPr id="7" name="Text 4"/>
          <p:cNvSpPr/>
          <p:nvPr/>
        </p:nvSpPr>
        <p:spPr>
          <a:xfrm>
            <a:off x="1064029" y="4156364"/>
            <a:ext cx="4655127" cy="698269"/>
          </a:xfrm>
          <a:prstGeom prst="rect">
            <a:avLst/>
          </a:prstGeom>
          <a:noFill/>
          <a:ln/>
        </p:spPr>
        <p:txBody>
          <a:bodyPr wrap="square" rtlCol="0" anchor="t"/>
          <a:lstStyle/>
          <a:p>
            <a:pPr algn="l" indent="0" marL="0">
              <a:lnSpc>
                <a:spcPts val="2100"/>
              </a:lnSpc>
              <a:buNone/>
            </a:pPr>
            <a:r>
              <a:rPr lang="en-US" sz="1500" dirty="0">
                <a:solidFill>
                  <a:srgbClr val="000000"/>
                </a:solidFill>
              </a:rPr>
              <a:t>при движении со скоростью 90 км/ч выполняется работа с мощностью около 11 000 Вт.</a:t>
            </a:r>
            <a:endParaRPr lang="en-US" sz="1500" dirty="0"/>
          </a:p>
        </p:txBody>
      </p:sp>
      <p:sp>
        <p:nvSpPr>
          <p:cNvPr id="8" name="Shape 5"/>
          <p:cNvSpPr/>
          <p:nvPr/>
        </p:nvSpPr>
        <p:spPr>
          <a:xfrm>
            <a:off x="523702" y="4156364"/>
            <a:ext cx="498764" cy="498764"/>
          </a:xfrm>
          <a:prstGeom prst="roundRect">
            <a:avLst>
              <a:gd name="adj" fmla="val 16667"/>
            </a:avLst>
          </a:prstGeom>
          <a:solidFill>
            <a:srgbClr val="EA8BDD"/>
          </a:solidFill>
          <a:ln w="12700">
            <a:solidFill>
              <a:srgbClr val="FFFFFF">
                <a:alpha val="0"/>
              </a:srgbClr>
            </a:solidFill>
            <a:prstDash val="solid"/>
          </a:ln>
        </p:spPr>
      </p:sp>
      <p:sp>
        <p:nvSpPr>
          <p:cNvPr id="9" name="Text 6"/>
          <p:cNvSpPr/>
          <p:nvPr/>
        </p:nvSpPr>
        <p:spPr>
          <a:xfrm>
            <a:off x="523702" y="4114800"/>
            <a:ext cx="498764" cy="498764"/>
          </a:xfrm>
          <a:prstGeom prst="rect">
            <a:avLst/>
          </a:prstGeom>
          <a:noFill/>
          <a:ln/>
        </p:spPr>
        <p:txBody>
          <a:bodyPr wrap="square" rtlCol="0" anchor="ctr"/>
          <a:lstStyle/>
          <a:p>
            <a:pPr algn="ctr" indent="0" marL="0">
              <a:buNone/>
            </a:pPr>
            <a:r>
              <a:rPr lang="en-US" sz="3000" b="1" dirty="0">
                <a:solidFill>
                  <a:srgbClr val="FFFFFF"/>
                </a:solidFill>
              </a:rPr>
              <a:t>2</a:t>
            </a:r>
            <a:endParaRPr lang="en-US" sz="3000" dirty="0"/>
          </a:p>
        </p:txBody>
      </p:sp>
      <p:sp>
        <p:nvSpPr>
          <p:cNvPr id="10" name="Text 7"/>
          <p:cNvSpPr/>
          <p:nvPr/>
        </p:nvSpPr>
        <p:spPr>
          <a:xfrm>
            <a:off x="6882938" y="4156364"/>
            <a:ext cx="4655127" cy="1496291"/>
          </a:xfrm>
          <a:prstGeom prst="rect">
            <a:avLst/>
          </a:prstGeom>
          <a:noFill/>
          <a:ln/>
        </p:spPr>
        <p:txBody>
          <a:bodyPr wrap="square" rtlCol="0" anchor="t"/>
          <a:lstStyle/>
          <a:p>
            <a:pPr algn="l" indent="0" marL="0">
              <a:lnSpc>
                <a:spcPts val="2100"/>
              </a:lnSpc>
              <a:buNone/>
            </a:pPr>
            <a:r>
              <a:rPr lang="en-US" sz="1500" dirty="0">
                <a:solidFill>
                  <a:srgbClr val="000000"/>
                </a:solidFill>
              </a:rPr>
              <a:t>В строительстве механизмы, такие как экскаваторы, выполняют работу, преодолевая сопротивление грунта и перемещая материалы, что позволяет значительно ускорить и упростить процесс возведения зданий.</a:t>
            </a:r>
            <a:endParaRPr lang="en-US" sz="1500" dirty="0"/>
          </a:p>
        </p:txBody>
      </p:sp>
      <p:sp>
        <p:nvSpPr>
          <p:cNvPr id="11" name="Shape 8"/>
          <p:cNvSpPr/>
          <p:nvPr/>
        </p:nvSpPr>
        <p:spPr>
          <a:xfrm>
            <a:off x="6342611" y="4156364"/>
            <a:ext cx="498764" cy="498764"/>
          </a:xfrm>
          <a:prstGeom prst="roundRect">
            <a:avLst>
              <a:gd name="adj" fmla="val 16667"/>
            </a:avLst>
          </a:prstGeom>
          <a:solidFill>
            <a:srgbClr val="EA8BDD"/>
          </a:solidFill>
          <a:ln w="12700">
            <a:solidFill>
              <a:srgbClr val="FFFFFF">
                <a:alpha val="0"/>
              </a:srgbClr>
            </a:solidFill>
            <a:prstDash val="solid"/>
          </a:ln>
        </p:spPr>
      </p:sp>
      <p:sp>
        <p:nvSpPr>
          <p:cNvPr id="12" name="Text 9"/>
          <p:cNvSpPr/>
          <p:nvPr/>
        </p:nvSpPr>
        <p:spPr>
          <a:xfrm>
            <a:off x="6342611" y="4114800"/>
            <a:ext cx="498764" cy="498764"/>
          </a:xfrm>
          <a:prstGeom prst="rect">
            <a:avLst/>
          </a:prstGeom>
          <a:noFill/>
          <a:ln/>
        </p:spPr>
        <p:txBody>
          <a:bodyPr wrap="square" rtlCol="0" anchor="ctr"/>
          <a:lstStyle/>
          <a:p>
            <a:pPr algn="ctr" indent="0" marL="0">
              <a:buNone/>
            </a:pPr>
            <a:r>
              <a:rPr lang="en-US" sz="3000" b="1" dirty="0">
                <a:solidFill>
                  <a:srgbClr val="FFFFFF"/>
                </a:solidFill>
              </a:rPr>
              <a:t>3</a:t>
            </a:r>
            <a:endParaRPr lang="en-US" sz="3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6995160" y="523702"/>
            <a:ext cx="4680065" cy="6051665"/>
          </a:xfrm>
          <a:prstGeom prst="rect">
            <a:avLst/>
          </a:prstGeom>
        </p:spPr>
      </p:pic>
      <p:sp>
        <p:nvSpPr>
          <p:cNvPr id="4" name="Text 0"/>
          <p:cNvSpPr/>
          <p:nvPr/>
        </p:nvSpPr>
        <p:spPr>
          <a:xfrm>
            <a:off x="648393"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Обобщение формул и задач</a:t>
            </a:r>
            <a:endParaRPr lang="en-US" sz="2200" dirty="0"/>
          </a:p>
        </p:txBody>
      </p:sp>
      <p:sp>
        <p:nvSpPr>
          <p:cNvPr id="5" name="Text 1"/>
          <p:cNvSpPr/>
          <p:nvPr/>
        </p:nvSpPr>
        <p:spPr>
          <a:xfrm>
            <a:off x="648393" y="2078182"/>
            <a:ext cx="5818909" cy="1230284"/>
          </a:xfrm>
          <a:prstGeom prst="rect">
            <a:avLst/>
          </a:prstGeom>
          <a:noFill/>
          <a:ln/>
        </p:spPr>
        <p:txBody>
          <a:bodyPr wrap="square" rtlCol="0" anchor="t"/>
          <a:lstStyle/>
          <a:p>
            <a:pPr algn="l" indent="0" marL="0">
              <a:lnSpc>
                <a:spcPts val="2100"/>
              </a:lnSpc>
              <a:buNone/>
            </a:pPr>
            <a:r>
              <a:rPr lang="en-US" sz="1500" dirty="0">
                <a:solidFill>
                  <a:srgbClr val="000000"/>
                </a:solidFill>
              </a:rPr>
              <a:t>Диаграмма показывает примеры механической работы для различных задач: подъём груза, перемещение, вращение механизма, движение с постоянной скоростью и торможение. Параметры представлены в килоджоулях (кДж).</a:t>
            </a:r>
            <a:endParaRPr lang="en-US" sz="15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064029" y="2080260"/>
            <a:ext cx="10141527" cy="748145"/>
          </a:xfrm>
          <a:prstGeom prst="rect">
            <a:avLst/>
          </a:prstGeom>
          <a:noFill/>
          <a:ln/>
        </p:spPr>
        <p:txBody>
          <a:bodyPr wrap="square" rtlCol="0" anchor="t"/>
          <a:lstStyle/>
          <a:p>
            <a:pPr indent="0" marL="0">
              <a:lnSpc>
                <a:spcPts val="4700"/>
              </a:lnSpc>
              <a:buNone/>
            </a:pPr>
            <a:r>
              <a:rPr lang="en-US" sz="3200" b="1" dirty="0">
                <a:solidFill>
                  <a:srgbClr val="000000"/>
                </a:solidFill>
              </a:rPr>
              <a:t>Спасибо за внимание!</a:t>
            </a:r>
            <a:endParaRPr lang="en-US" sz="3200" dirty="0"/>
          </a:p>
        </p:txBody>
      </p:sp>
      <p:sp>
        <p:nvSpPr>
          <p:cNvPr id="4" name="Text 1"/>
          <p:cNvSpPr/>
          <p:nvPr/>
        </p:nvSpPr>
        <p:spPr>
          <a:xfrm>
            <a:off x="1064029" y="3325091"/>
            <a:ext cx="9975273" cy="964276"/>
          </a:xfrm>
          <a:prstGeom prst="rect">
            <a:avLst/>
          </a:prstGeom>
          <a:noFill/>
          <a:ln/>
        </p:spPr>
        <p:txBody>
          <a:bodyPr wrap="square" rtlCol="0" anchor="t"/>
          <a:lstStyle/>
          <a:p>
            <a:pPr algn="l" indent="0" marL="0">
              <a:lnSpc>
                <a:spcPts val="2100"/>
              </a:lnSpc>
              <a:buNone/>
            </a:pPr>
            <a:r>
              <a:rPr lang="en-US" sz="1500" dirty="0">
                <a:solidFill>
                  <a:srgbClr val="000000"/>
                </a:solidFill>
              </a:rPr>
              <a:t>Спасибо за внимание. В этой презентации мы рассмотрели основные понятия механической работы и мощности, формулы и методы решения задач. Мы также обсудили примеры применения этих понятий в практических ситуациях. Надеемся, что информация была полезной и поможет вам в учёбе.</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2768138" y="1248987"/>
            <a:ext cx="6816436" cy="773084"/>
          </a:xfrm>
          <a:prstGeom prst="rect">
            <a:avLst/>
          </a:prstGeom>
          <a:noFill/>
          <a:ln/>
        </p:spPr>
        <p:txBody>
          <a:bodyPr wrap="square" rtlCol="0" anchor="t"/>
          <a:lstStyle/>
          <a:p>
            <a:pPr algn="ctr" indent="0" marL="0">
              <a:lnSpc>
                <a:spcPts val="4900"/>
              </a:lnSpc>
              <a:buNone/>
            </a:pPr>
            <a:r>
              <a:rPr lang="en-US" sz="3400" b="1" dirty="0">
                <a:solidFill>
                  <a:srgbClr val="000000"/>
                </a:solidFill>
              </a:rPr>
              <a:t>Введение</a:t>
            </a:r>
            <a:endParaRPr lang="en-US" sz="3400" dirty="0"/>
          </a:p>
        </p:txBody>
      </p:sp>
      <p:sp>
        <p:nvSpPr>
          <p:cNvPr id="4" name="Text 1"/>
          <p:cNvSpPr/>
          <p:nvPr/>
        </p:nvSpPr>
        <p:spPr>
          <a:xfrm>
            <a:off x="2768138" y="2327564"/>
            <a:ext cx="6650182" cy="1496291"/>
          </a:xfrm>
          <a:prstGeom prst="rect">
            <a:avLst/>
          </a:prstGeom>
          <a:noFill/>
          <a:ln/>
        </p:spPr>
        <p:txBody>
          <a:bodyPr wrap="square" rtlCol="0" anchor="t"/>
          <a:lstStyle/>
          <a:p>
            <a:pPr algn="ctr" indent="0" marL="0">
              <a:lnSpc>
                <a:spcPts val="2100"/>
              </a:lnSpc>
              <a:buNone/>
            </a:pPr>
            <a:r>
              <a:rPr lang="en-US" sz="1500" dirty="0">
                <a:solidFill>
                  <a:srgbClr val="000000"/>
                </a:solidFill>
              </a:rPr>
              <a:t>В этой презентации мы рассмотрим основные понятия и формулы механической работы и мощности, а также сравним различные виды работы. Обсудим примеры решения задач и применение этих понятий в практике, включая сложные расчёты и практические примеры использования.</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750224"/>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Основные понятия работы</a:t>
            </a:r>
            <a:endParaRPr lang="en-US" sz="2200" dirty="0"/>
          </a:p>
        </p:txBody>
      </p:sp>
      <p:sp>
        <p:nvSpPr>
          <p:cNvPr id="4" name="Text 1"/>
          <p:cNvSpPr/>
          <p:nvPr/>
        </p:nvSpPr>
        <p:spPr>
          <a:xfrm>
            <a:off x="1271847" y="2078182"/>
            <a:ext cx="9975273" cy="964276"/>
          </a:xfrm>
          <a:prstGeom prst="rect">
            <a:avLst/>
          </a:prstGeom>
          <a:noFill/>
          <a:ln/>
        </p:spPr>
        <p:txBody>
          <a:bodyPr wrap="square" rtlCol="0" anchor="t"/>
          <a:lstStyle/>
          <a:p>
            <a:pPr algn="l" indent="0" marL="0">
              <a:lnSpc>
                <a:spcPts val="2100"/>
              </a:lnSpc>
              <a:buNone/>
            </a:pPr>
            <a:r>
              <a:rPr lang="en-US" sz="1500" dirty="0">
                <a:solidFill>
                  <a:srgbClr val="000000"/>
                </a:solidFill>
              </a:rPr>
              <a:t>Механическая работа — это физическая величина, измеряемая в джоулях, которая определяется как произведение величины силы, действующей на тело, на расстояние, пройденное телом в направлении действия силы.</a:t>
            </a:r>
            <a:endParaRPr lang="en-US" sz="1500" dirty="0"/>
          </a:p>
        </p:txBody>
      </p:sp>
      <p:sp>
        <p:nvSpPr>
          <p:cNvPr id="5" name="Text 2"/>
          <p:cNvSpPr/>
          <p:nvPr/>
        </p:nvSpPr>
        <p:spPr>
          <a:xfrm>
            <a:off x="1271847" y="3241964"/>
            <a:ext cx="9975273" cy="964276"/>
          </a:xfrm>
          <a:prstGeom prst="rect">
            <a:avLst/>
          </a:prstGeom>
          <a:noFill/>
          <a:ln/>
        </p:spPr>
        <p:txBody>
          <a:bodyPr wrap="square" rtlCol="0" anchor="t"/>
          <a:lstStyle/>
          <a:p>
            <a:pPr algn="l" indent="0" marL="0">
              <a:lnSpc>
                <a:spcPts val="2100"/>
              </a:lnSpc>
              <a:buNone/>
            </a:pPr>
            <a:r>
              <a:rPr lang="en-US" sz="1500" dirty="0">
                <a:solidFill>
                  <a:srgbClr val="000000"/>
                </a:solidFill>
              </a:rPr>
              <a:t>Например, если сила равна 10 Н, а пройденное расстояние — 5 м, то механическая работа составит 50 Дж. Мощность — это величина, характеризующая скорость совершения работы и измеряемая в ваттах, например, если работа в 100 Дж совершается за 10 секунд, мощность равна 10 Вт.</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8582891" y="415636"/>
            <a:ext cx="3308465" cy="6026727"/>
          </a:xfrm>
          <a:prstGeom prst="rect">
            <a:avLst/>
          </a:prstGeom>
        </p:spPr>
      </p:pic>
      <p:sp>
        <p:nvSpPr>
          <p:cNvPr id="4" name="Text 0"/>
          <p:cNvSpPr/>
          <p:nvPr/>
        </p:nvSpPr>
        <p:spPr>
          <a:xfrm>
            <a:off x="648393"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Формулы механической работы</a:t>
            </a:r>
            <a:endParaRPr lang="en-US" sz="2200" dirty="0"/>
          </a:p>
        </p:txBody>
      </p:sp>
      <p:sp>
        <p:nvSpPr>
          <p:cNvPr id="5" name="Text 1"/>
          <p:cNvSpPr/>
          <p:nvPr/>
        </p:nvSpPr>
        <p:spPr>
          <a:xfrm>
            <a:off x="648393" y="2078182"/>
            <a:ext cx="5818909" cy="1230284"/>
          </a:xfrm>
          <a:prstGeom prst="rect">
            <a:avLst/>
          </a:prstGeom>
          <a:noFill/>
          <a:ln/>
        </p:spPr>
        <p:txBody>
          <a:bodyPr wrap="square" rtlCol="0" anchor="t"/>
          <a:lstStyle/>
          <a:p>
            <a:pPr algn="l" indent="0" marL="0">
              <a:lnSpc>
                <a:spcPts val="2100"/>
              </a:lnSpc>
              <a:buNone/>
            </a:pPr>
            <a:r>
              <a:rPr lang="en-US" sz="1500" dirty="0">
                <a:solidFill>
                  <a:srgbClr val="000000"/>
                </a:solidFill>
              </a:rPr>
              <a:t>Механическая работа \( A \) определяется как произведение силы \( F \) на перемещение \( s \) и угол между векторами силы и перемещения \( \alpha \), что выражается формулой \( A = F \cdot s \cdot \cos(\alpha) \).</a:t>
            </a:r>
            <a:endParaRPr lang="en-US" sz="1500" dirty="0"/>
          </a:p>
        </p:txBody>
      </p:sp>
      <p:sp>
        <p:nvSpPr>
          <p:cNvPr id="6" name="Text 2"/>
          <p:cNvSpPr/>
          <p:nvPr/>
        </p:nvSpPr>
        <p:spPr>
          <a:xfrm>
            <a:off x="648393" y="3308465"/>
            <a:ext cx="5818909" cy="432262"/>
          </a:xfrm>
          <a:prstGeom prst="rect">
            <a:avLst/>
          </a:prstGeom>
          <a:noFill/>
          <a:ln/>
        </p:spPr>
        <p:txBody>
          <a:bodyPr wrap="square" rtlCol="0" anchor="t"/>
          <a:lstStyle/>
          <a:p>
            <a:pPr algn="l" indent="0" marL="0">
              <a:lnSpc>
                <a:spcPts val="2100"/>
              </a:lnSpc>
              <a:buNone/>
            </a:pPr>
            <a:r>
              <a:rPr lang="en-US" sz="1500" dirty="0">
                <a:solidFill>
                  <a:srgbClr val="000000"/>
                </a:solidFill>
              </a:rPr>
              <a:t>Единица измерения работы — джоуль (Дж).</a:t>
            </a:r>
            <a:endParaRPr lang="en-US" sz="1500" dirty="0"/>
          </a:p>
        </p:txBody>
      </p:sp>
      <p:sp>
        <p:nvSpPr>
          <p:cNvPr id="7" name="Text 3"/>
          <p:cNvSpPr/>
          <p:nvPr/>
        </p:nvSpPr>
        <p:spPr>
          <a:xfrm>
            <a:off x="648393" y="3740727"/>
            <a:ext cx="5818909" cy="1496291"/>
          </a:xfrm>
          <a:prstGeom prst="rect">
            <a:avLst/>
          </a:prstGeom>
          <a:noFill/>
          <a:ln/>
        </p:spPr>
        <p:txBody>
          <a:bodyPr wrap="square" rtlCol="0" anchor="t"/>
          <a:lstStyle/>
          <a:p>
            <a:pPr algn="l" indent="0" marL="0">
              <a:lnSpc>
                <a:spcPts val="2100"/>
              </a:lnSpc>
              <a:buNone/>
            </a:pPr>
            <a:r>
              <a:rPr lang="en-US" sz="1500" dirty="0">
                <a:solidFill>
                  <a:srgbClr val="000000"/>
                </a:solidFill>
              </a:rPr>
              <a:t>В случае постоянной силы, работа на горизонтальном участке длиной 10 метров при силе 20 Н составит 200 Дж при угле \( \alpha = 0^\circ \). Работа может быть как положительной, так и отрицательной в зависимости от направления силы относительно перемещения.</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Примеры задач на работу</a:t>
            </a:r>
            <a:endParaRPr lang="en-US" sz="2200" dirty="0"/>
          </a:p>
        </p:txBody>
      </p:sp>
      <p:sp>
        <p:nvSpPr>
          <p:cNvPr id="4" name="Text 1"/>
          <p:cNvSpPr/>
          <p:nvPr/>
        </p:nvSpPr>
        <p:spPr>
          <a:xfrm>
            <a:off x="1271847" y="1662545"/>
            <a:ext cx="4156364" cy="2560320"/>
          </a:xfrm>
          <a:prstGeom prst="rect">
            <a:avLst/>
          </a:prstGeom>
          <a:noFill/>
          <a:ln/>
        </p:spPr>
        <p:txBody>
          <a:bodyPr wrap="square" rtlCol="0" anchor="t"/>
          <a:lstStyle/>
          <a:p>
            <a:pPr algn="l" indent="0" marL="0">
              <a:lnSpc>
                <a:spcPts val="2100"/>
              </a:lnSpc>
              <a:buNone/>
            </a:pPr>
            <a:r>
              <a:rPr lang="en-US" sz="1500" dirty="0">
                <a:solidFill>
                  <a:srgbClr val="000000"/>
                </a:solidFill>
              </a:rPr>
              <a:t>Примером задачи на работу может служить расчёт усилия, необходимого для равномерного подъёма груза массой 200 кг на высоту 5 метров. Мощность двигателя, способного выполнить эту работу за 10 секунд, можно вычислить, используя формулу мощности, где работа равна произведению силы на расстояние, а время выполнения работы составляет 10 секунд.</a:t>
            </a:r>
            <a:endParaRPr lang="en-US" sz="1500" dirty="0"/>
          </a:p>
        </p:txBody>
      </p:sp>
      <p:sp>
        <p:nvSpPr>
          <p:cNvPr id="5" name="Text 2"/>
          <p:cNvSpPr/>
          <p:nvPr/>
        </p:nvSpPr>
        <p:spPr>
          <a:xfrm>
            <a:off x="6675120" y="1662545"/>
            <a:ext cx="4156364" cy="1496291"/>
          </a:xfrm>
          <a:prstGeom prst="rect">
            <a:avLst/>
          </a:prstGeom>
          <a:noFill/>
          <a:ln/>
        </p:spPr>
        <p:txBody>
          <a:bodyPr wrap="square" rtlCol="0" anchor="t"/>
          <a:lstStyle/>
          <a:p>
            <a:pPr algn="l" indent="0" marL="0">
              <a:lnSpc>
                <a:spcPts val="2100"/>
              </a:lnSpc>
              <a:buNone/>
            </a:pPr>
            <a:r>
              <a:rPr lang="en-US" sz="1500" dirty="0">
                <a:solidFill>
                  <a:srgbClr val="000000"/>
                </a:solidFill>
              </a:rPr>
              <a:t>Для расчёта мощности двигателя, совершающего работу 10000 Дж за 2 минуты, необходимо учесть, что время в секундах составляет 120, и применить соответствующую формулу.</a:t>
            </a:r>
            <a:endParaRPr lang="en-US"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6995160" y="523702"/>
            <a:ext cx="4680065" cy="6051665"/>
          </a:xfrm>
          <a:prstGeom prst="rect">
            <a:avLst/>
          </a:prstGeom>
        </p:spPr>
      </p:pic>
      <p:sp>
        <p:nvSpPr>
          <p:cNvPr id="4" name="Text 0"/>
          <p:cNvSpPr/>
          <p:nvPr/>
        </p:nvSpPr>
        <p:spPr>
          <a:xfrm>
            <a:off x="648393"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Мощность: определение и формулы</a:t>
            </a:r>
            <a:endParaRPr lang="en-US" sz="2200" dirty="0"/>
          </a:p>
        </p:txBody>
      </p:sp>
      <p:sp>
        <p:nvSpPr>
          <p:cNvPr id="5" name="Text 1"/>
          <p:cNvSpPr/>
          <p:nvPr/>
        </p:nvSpPr>
        <p:spPr>
          <a:xfrm>
            <a:off x="648393" y="2078182"/>
            <a:ext cx="5818909" cy="2028305"/>
          </a:xfrm>
          <a:prstGeom prst="rect">
            <a:avLst/>
          </a:prstGeom>
          <a:noFill/>
          <a:ln/>
        </p:spPr>
        <p:txBody>
          <a:bodyPr wrap="square" rtlCol="0" anchor="t"/>
          <a:lstStyle/>
          <a:p>
            <a:pPr algn="l" indent="0" marL="0">
              <a:lnSpc>
                <a:spcPts val="2100"/>
              </a:lnSpc>
              <a:buNone/>
            </a:pPr>
            <a:r>
              <a:rPr lang="en-US" sz="1500" dirty="0">
                <a:solidFill>
                  <a:srgbClr val="000000"/>
                </a:solidFill>
              </a:rPr>
              <a:t>Мощность — это физическая величина, характеризующая скорость совершения работы и равная отношению работы к промежутку времени, за который она была совершена. Формула мощности: $P = \frac{A}{t}$, где $P$ — мощность, $A$ — работа, $t$ — время. Например, если двигатель автомобиля совершает работу в 1000 кДж за 10 секунд, то его мощность составит 100 Вт.</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773084"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Примеры расчёта мощности</a:t>
            </a:r>
            <a:endParaRPr lang="en-US" sz="2200" dirty="0"/>
          </a:p>
        </p:txBody>
      </p:sp>
      <p:sp>
        <p:nvSpPr>
          <p:cNvPr id="4" name="Text 1"/>
          <p:cNvSpPr/>
          <p:nvPr/>
        </p:nvSpPr>
        <p:spPr>
          <a:xfrm>
            <a:off x="1271847" y="1662545"/>
            <a:ext cx="6650182" cy="964276"/>
          </a:xfrm>
          <a:prstGeom prst="rect">
            <a:avLst/>
          </a:prstGeom>
          <a:noFill/>
          <a:ln/>
        </p:spPr>
        <p:txBody>
          <a:bodyPr wrap="square" rtlCol="0" anchor="t"/>
          <a:lstStyle/>
          <a:p>
            <a:pPr algn="l" indent="0" marL="0">
              <a:lnSpc>
                <a:spcPts val="2100"/>
              </a:lnSpc>
              <a:buNone/>
            </a:pPr>
            <a:r>
              <a:rPr lang="en-US" sz="1500" dirty="0">
                <a:solidFill>
                  <a:srgbClr val="000000"/>
                </a:solidFill>
              </a:rPr>
              <a:t>Для двигателя автомобиля с мощностью 150 лошадиных сил, при работе в течение 1 часа, совершается механическая работа в размере примерно 550 МДж.</a:t>
            </a:r>
            <a:endParaRPr lang="en-US" sz="1500" dirty="0"/>
          </a:p>
        </p:txBody>
      </p:sp>
      <p:sp>
        <p:nvSpPr>
          <p:cNvPr id="5" name="Shape 2"/>
          <p:cNvSpPr/>
          <p:nvPr/>
        </p:nvSpPr>
        <p:spPr>
          <a:xfrm>
            <a:off x="731520" y="1662545"/>
            <a:ext cx="498764" cy="498764"/>
          </a:xfrm>
          <a:prstGeom prst="roundRect">
            <a:avLst>
              <a:gd name="adj" fmla="val 16667"/>
            </a:avLst>
          </a:prstGeom>
          <a:solidFill>
            <a:srgbClr val="EA8BDD"/>
          </a:solidFill>
          <a:ln w="12700">
            <a:solidFill>
              <a:srgbClr val="FFFFFF">
                <a:alpha val="0"/>
              </a:srgbClr>
            </a:solidFill>
            <a:prstDash val="solid"/>
          </a:ln>
        </p:spPr>
      </p:sp>
      <p:sp>
        <p:nvSpPr>
          <p:cNvPr id="6" name="Text 3"/>
          <p:cNvSpPr/>
          <p:nvPr/>
        </p:nvSpPr>
        <p:spPr>
          <a:xfrm>
            <a:off x="731520" y="1620982"/>
            <a:ext cx="498764" cy="498764"/>
          </a:xfrm>
          <a:prstGeom prst="rect">
            <a:avLst/>
          </a:prstGeom>
          <a:noFill/>
          <a:ln/>
        </p:spPr>
        <p:txBody>
          <a:bodyPr wrap="square" rtlCol="0" anchor="ctr"/>
          <a:lstStyle/>
          <a:p>
            <a:pPr algn="ctr" indent="0" marL="0">
              <a:buNone/>
            </a:pPr>
            <a:r>
              <a:rPr lang="en-US" sz="3000" b="1" dirty="0">
                <a:solidFill>
                  <a:srgbClr val="FFFFFF"/>
                </a:solidFill>
              </a:rPr>
              <a:t>1</a:t>
            </a:r>
            <a:endParaRPr lang="en-US" sz="3000" dirty="0"/>
          </a:p>
        </p:txBody>
      </p:sp>
      <p:sp>
        <p:nvSpPr>
          <p:cNvPr id="7" name="Text 4"/>
          <p:cNvSpPr/>
          <p:nvPr/>
        </p:nvSpPr>
        <p:spPr>
          <a:xfrm>
            <a:off x="1271847" y="2909455"/>
            <a:ext cx="6650182" cy="1230284"/>
          </a:xfrm>
          <a:prstGeom prst="rect">
            <a:avLst/>
          </a:prstGeom>
          <a:noFill/>
          <a:ln/>
        </p:spPr>
        <p:txBody>
          <a:bodyPr wrap="square" rtlCol="0" anchor="t"/>
          <a:lstStyle/>
          <a:p>
            <a:pPr algn="l" indent="0" marL="0">
              <a:lnSpc>
                <a:spcPts val="2100"/>
              </a:lnSpc>
              <a:buNone/>
            </a:pPr>
            <a:r>
              <a:rPr lang="en-US" sz="1500" dirty="0">
                <a:solidFill>
                  <a:srgbClr val="000000"/>
                </a:solidFill>
              </a:rPr>
              <a:t>Если известна масса груза 200 кг, который поднимается лебедкой с мощностью 4 кВт на высоту 10 метров за 10 секунд, то можно рассчитать, что работа, совершенная лебёдкой, составляет около 80 кДж.</a:t>
            </a:r>
            <a:endParaRPr lang="en-US" sz="1500" dirty="0"/>
          </a:p>
        </p:txBody>
      </p:sp>
      <p:sp>
        <p:nvSpPr>
          <p:cNvPr id="8" name="Shape 5"/>
          <p:cNvSpPr/>
          <p:nvPr/>
        </p:nvSpPr>
        <p:spPr>
          <a:xfrm>
            <a:off x="731520" y="2909455"/>
            <a:ext cx="498764" cy="498764"/>
          </a:xfrm>
          <a:prstGeom prst="roundRect">
            <a:avLst>
              <a:gd name="adj" fmla="val 16667"/>
            </a:avLst>
          </a:prstGeom>
          <a:solidFill>
            <a:srgbClr val="EA8BDD"/>
          </a:solidFill>
          <a:ln w="12700">
            <a:solidFill>
              <a:srgbClr val="FFFFFF">
                <a:alpha val="0"/>
              </a:srgbClr>
            </a:solidFill>
            <a:prstDash val="solid"/>
          </a:ln>
        </p:spPr>
      </p:sp>
      <p:sp>
        <p:nvSpPr>
          <p:cNvPr id="9" name="Text 6"/>
          <p:cNvSpPr/>
          <p:nvPr/>
        </p:nvSpPr>
        <p:spPr>
          <a:xfrm>
            <a:off x="731520" y="2867891"/>
            <a:ext cx="498764" cy="498764"/>
          </a:xfrm>
          <a:prstGeom prst="rect">
            <a:avLst/>
          </a:prstGeom>
          <a:noFill/>
          <a:ln/>
        </p:spPr>
        <p:txBody>
          <a:bodyPr wrap="square" rtlCol="0" anchor="ctr"/>
          <a:lstStyle/>
          <a:p>
            <a:pPr algn="ctr" indent="0" marL="0">
              <a:buNone/>
            </a:pPr>
            <a:r>
              <a:rPr lang="en-US" sz="3000" b="1" dirty="0">
                <a:solidFill>
                  <a:srgbClr val="FFFFFF"/>
                </a:solidFill>
              </a:rPr>
              <a:t>2</a:t>
            </a:r>
            <a:endParaRPr lang="en-US" sz="3000" dirty="0"/>
          </a:p>
        </p:txBody>
      </p:sp>
      <p:sp>
        <p:nvSpPr>
          <p:cNvPr id="10" name="Text 7"/>
          <p:cNvSpPr/>
          <p:nvPr/>
        </p:nvSpPr>
        <p:spPr>
          <a:xfrm>
            <a:off x="1271847" y="4139738"/>
            <a:ext cx="6650182" cy="698269"/>
          </a:xfrm>
          <a:prstGeom prst="rect">
            <a:avLst/>
          </a:prstGeom>
          <a:noFill/>
          <a:ln/>
        </p:spPr>
        <p:txBody>
          <a:bodyPr wrap="square" rtlCol="0" anchor="t"/>
          <a:lstStyle/>
          <a:p>
            <a:pPr algn="l" indent="0" marL="0">
              <a:lnSpc>
                <a:spcPts val="2100"/>
              </a:lnSpc>
              <a:buNone/>
            </a:pPr>
            <a:r>
              <a:rPr lang="en-US" sz="1500" dirty="0">
                <a:solidFill>
                  <a:srgbClr val="000000"/>
                </a:solidFill>
              </a:rPr>
              <a:t>Мощность электрочайника в 2 кВт позволяет вскипятить 2 литра воды за 4 минуты, совершая работу примерно в 480 кДж.</a:t>
            </a:r>
            <a:endParaRPr lang="en-US" sz="1500" dirty="0"/>
          </a:p>
        </p:txBody>
      </p:sp>
      <p:sp>
        <p:nvSpPr>
          <p:cNvPr id="11" name="Shape 8"/>
          <p:cNvSpPr/>
          <p:nvPr/>
        </p:nvSpPr>
        <p:spPr>
          <a:xfrm>
            <a:off x="731520" y="4139738"/>
            <a:ext cx="498764" cy="498764"/>
          </a:xfrm>
          <a:prstGeom prst="roundRect">
            <a:avLst>
              <a:gd name="adj" fmla="val 16667"/>
            </a:avLst>
          </a:prstGeom>
          <a:solidFill>
            <a:srgbClr val="EA8BDD"/>
          </a:solidFill>
          <a:ln w="12700">
            <a:solidFill>
              <a:srgbClr val="FFFFFF">
                <a:alpha val="0"/>
              </a:srgbClr>
            </a:solidFill>
            <a:prstDash val="solid"/>
          </a:ln>
        </p:spPr>
      </p:sp>
      <p:sp>
        <p:nvSpPr>
          <p:cNvPr id="12" name="Text 9"/>
          <p:cNvSpPr/>
          <p:nvPr/>
        </p:nvSpPr>
        <p:spPr>
          <a:xfrm>
            <a:off x="731520" y="4098175"/>
            <a:ext cx="498764" cy="498764"/>
          </a:xfrm>
          <a:prstGeom prst="rect">
            <a:avLst/>
          </a:prstGeom>
          <a:noFill/>
          <a:ln/>
        </p:spPr>
        <p:txBody>
          <a:bodyPr wrap="square" rtlCol="0" anchor="ctr"/>
          <a:lstStyle/>
          <a:p>
            <a:pPr algn="ctr" indent="0" marL="0">
              <a:buNone/>
            </a:pPr>
            <a:r>
              <a:rPr lang="en-US" sz="3000" b="1" dirty="0">
                <a:solidFill>
                  <a:srgbClr val="FFFFFF"/>
                </a:solidFill>
              </a:rPr>
              <a:t>3</a:t>
            </a:r>
            <a:endParaRPr lang="en-US" sz="3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8582891" y="415636"/>
            <a:ext cx="3308465" cy="6026727"/>
          </a:xfrm>
          <a:prstGeom prst="rect">
            <a:avLst/>
          </a:prstGeom>
        </p:spPr>
      </p:pic>
      <p:sp>
        <p:nvSpPr>
          <p:cNvPr id="4" name="Text 0"/>
          <p:cNvSpPr/>
          <p:nvPr/>
        </p:nvSpPr>
        <p:spPr>
          <a:xfrm>
            <a:off x="648393"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Задачи на мощность</a:t>
            </a:r>
            <a:endParaRPr lang="en-US" sz="2200" dirty="0"/>
          </a:p>
        </p:txBody>
      </p:sp>
      <p:sp>
        <p:nvSpPr>
          <p:cNvPr id="5" name="Text 1"/>
          <p:cNvSpPr/>
          <p:nvPr/>
        </p:nvSpPr>
        <p:spPr>
          <a:xfrm>
            <a:off x="648393" y="2078182"/>
            <a:ext cx="5818909" cy="698269"/>
          </a:xfrm>
          <a:prstGeom prst="rect">
            <a:avLst/>
          </a:prstGeom>
          <a:noFill/>
          <a:ln/>
        </p:spPr>
        <p:txBody>
          <a:bodyPr wrap="square" rtlCol="0" anchor="t"/>
          <a:lstStyle/>
          <a:p>
            <a:pPr algn="l" indent="0" marL="0">
              <a:lnSpc>
                <a:spcPts val="2100"/>
              </a:lnSpc>
              <a:buNone/>
            </a:pPr>
            <a:r>
              <a:rPr lang="en-US" sz="1500" dirty="0">
                <a:solidFill>
                  <a:srgbClr val="000000"/>
                </a:solidFill>
              </a:rPr>
              <a:t>Определить мощность электродвигателя в 4 кВт, который поднимает груз массой 500 кг на высоту 15 метров за 1 минуту.</a:t>
            </a:r>
            <a:endParaRPr lang="en-US" sz="1500" dirty="0"/>
          </a:p>
        </p:txBody>
      </p:sp>
      <p:sp>
        <p:nvSpPr>
          <p:cNvPr id="6" name="Text 2"/>
          <p:cNvSpPr/>
          <p:nvPr/>
        </p:nvSpPr>
        <p:spPr>
          <a:xfrm>
            <a:off x="648393" y="2909455"/>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Рассчитать, сколько времени потребуется двигателю мощностью 1,5 кВт для подъёма того же груза на высоту 10 метров, если его скорость подъёма составляет 0,5 м/с.</a:t>
            </a:r>
            <a:endParaRPr lang="en-US" sz="1500" dirty="0"/>
          </a:p>
        </p:txBody>
      </p:sp>
      <p:sp>
        <p:nvSpPr>
          <p:cNvPr id="7" name="Text 3"/>
          <p:cNvSpPr/>
          <p:nvPr/>
        </p:nvSpPr>
        <p:spPr>
          <a:xfrm>
            <a:off x="648393" y="3873731"/>
            <a:ext cx="5818909" cy="1230284"/>
          </a:xfrm>
          <a:prstGeom prst="rect">
            <a:avLst/>
          </a:prstGeom>
          <a:noFill/>
          <a:ln/>
        </p:spPr>
        <p:txBody>
          <a:bodyPr wrap="square" rtlCol="0" anchor="t"/>
          <a:lstStyle/>
          <a:p>
            <a:pPr algn="l" indent="0" marL="0">
              <a:lnSpc>
                <a:spcPts val="2100"/>
              </a:lnSpc>
              <a:buNone/>
            </a:pPr>
            <a:r>
              <a:rPr lang="en-US" sz="1500" dirty="0">
                <a:solidFill>
                  <a:srgbClr val="000000"/>
                </a:solidFill>
              </a:rPr>
              <a:t>Найти мощность, необходимую для равномерного перемещения платформы с грузом массой 2 тонны со скоростью 2 м/с по горизонтальной поверхности с коэффициентом трения 0,05.</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57200" y="523702"/>
            <a:ext cx="4680065" cy="6051665"/>
          </a:xfrm>
          <a:prstGeom prst="rect">
            <a:avLst/>
          </a:prstGeom>
        </p:spPr>
      </p:pic>
      <p:sp>
        <p:nvSpPr>
          <p:cNvPr id="4" name="Text 0"/>
          <p:cNvSpPr/>
          <p:nvPr/>
        </p:nvSpPr>
        <p:spPr>
          <a:xfrm>
            <a:off x="5636029"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Сложные задачи на работу и мощность</a:t>
            </a:r>
            <a:endParaRPr lang="en-US" sz="2200" dirty="0"/>
          </a:p>
        </p:txBody>
      </p:sp>
      <p:sp>
        <p:nvSpPr>
          <p:cNvPr id="5" name="Text 1"/>
          <p:cNvSpPr/>
          <p:nvPr/>
        </p:nvSpPr>
        <p:spPr>
          <a:xfrm>
            <a:off x="5636029" y="2078182"/>
            <a:ext cx="5818909" cy="1762298"/>
          </a:xfrm>
          <a:prstGeom prst="rect">
            <a:avLst/>
          </a:prstGeom>
          <a:noFill/>
          <a:ln/>
        </p:spPr>
        <p:txBody>
          <a:bodyPr wrap="square" rtlCol="0" anchor="t"/>
          <a:lstStyle/>
          <a:p>
            <a:pPr algn="l" indent="0" marL="0">
              <a:lnSpc>
                <a:spcPts val="2100"/>
              </a:lnSpc>
              <a:buNone/>
            </a:pPr>
            <a:r>
              <a:rPr lang="en-US" sz="1500" dirty="0">
                <a:solidFill>
                  <a:srgbClr val="000000"/>
                </a:solidFill>
              </a:rPr>
              <a:t>Мощность двигателя автомобиля составляет 150 лошадиных сил, что эквивалентно приблизительно 110 кВт. При подъёме груза массой 500 кг на высоту 10 метров совершается работа, равная 4900 Дж. Время выполнения этой работы составляет 10 секунд, что позволяет рассчитать мощность, затрачиваемую на подъём груза, примерно в 490 Вт.</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2026-09-01T20:05:20Z</dcterms:created>
  <dcterms:modified xsi:type="dcterms:W3CDTF">2026-09-01T20:05:20Z</dcterms:modified>
</cp:coreProperties>
</file>