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</p:sldIdLst>
  <p:notesMasterIdLst>
    <p:notesMasterId r:id="rId16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notesMaster" Target="notesMasters/notesMaster1.xml"/><Relationship Id="rId17" Type="http://schemas.openxmlformats.org/officeDocument/2006/relationships/presProps" Target="presProps.xml"/><Relationship Id="rId18" Type="http://schemas.openxmlformats.org/officeDocument/2006/relationships/viewProps" Target="viewProps.xml"/><Relationship Id="rId19" Type="http://schemas.openxmlformats.org/officeDocument/2006/relationships/theme" Target="theme/theme1.xml"/><Relationship Id="rId2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648393" y="1539933"/>
            <a:ext cx="5153891" cy="349134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6700"/>
              </a:lnSpc>
              <a:buNone/>
            </a:pPr>
            <a:r>
              <a:rPr lang="en-US" sz="3600" b="1" dirty="0">
                <a:solidFill>
                  <a:srgbClr val="000000"/>
                </a:solidFill>
              </a:rPr>
              <a:t>Половые различия в мозге: Мягкий и жесткий диски — миф или реальность?</a:t>
            </a:r>
            <a:endParaRPr lang="en-US" sz="3600" dirty="0"/>
          </a:p>
        </p:txBody>
      </p:sp>
      <p:sp>
        <p:nvSpPr>
          <p:cNvPr id="5" name="Text 1"/>
          <p:cNvSpPr/>
          <p:nvPr/>
        </p:nvSpPr>
        <p:spPr>
          <a:xfrm>
            <a:off x="648393" y="6400800"/>
            <a:ext cx="5403273" cy="432262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Автор презентации: Presentacium.ru</a:t>
            </a:r>
            <a:endParaRPr lang="en-US" sz="15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2768138" y="1248987"/>
            <a:ext cx="6816436" cy="77308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ts val="4900"/>
              </a:lnSpc>
              <a:buNone/>
            </a:pPr>
            <a:r>
              <a:rPr lang="en-US" sz="3400" b="1" dirty="0">
                <a:solidFill>
                  <a:srgbClr val="000000"/>
                </a:solidFill>
              </a:rPr>
              <a:t>Введение</a:t>
            </a:r>
            <a:endParaRPr lang="en-US" sz="3400" dirty="0"/>
          </a:p>
        </p:txBody>
      </p:sp>
      <p:sp>
        <p:nvSpPr>
          <p:cNvPr id="4" name="Text 1"/>
          <p:cNvSpPr/>
          <p:nvPr/>
        </p:nvSpPr>
        <p:spPr>
          <a:xfrm>
            <a:off x="2768138" y="2327564"/>
            <a:ext cx="6650182" cy="176229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В презентации мы рассмотрим половые различия в мозге, начиная с исторических исследований и основных теорий. Проанализируем данные о функциональной асимметрии мозга и гендерных различиях в его структуре. Обсудим влияние гормонов, когнитивные и психологические аспекты, а также социальные факторы, влияющие на мозг.</a:t>
            </a:r>
            <a:endParaRPr lang="en-US" sz="15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1271847" y="417715"/>
            <a:ext cx="10141527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Исторический обзор исследований</a:t>
            </a:r>
            <a:endParaRPr lang="en-US" sz="2200" dirty="0"/>
          </a:p>
        </p:txBody>
      </p:sp>
      <p:sp>
        <p:nvSpPr>
          <p:cNvPr id="4" name="Text 1"/>
          <p:cNvSpPr/>
          <p:nvPr/>
        </p:nvSpPr>
        <p:spPr>
          <a:xfrm>
            <a:off x="1271847" y="1662545"/>
            <a:ext cx="6650182" cy="96427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В начале XX века, с развитием нейрофизиологии, начались первые исследования половых различий в мозге, основанные на изучении анатомии и функций.</a:t>
            </a:r>
            <a:endParaRPr lang="en-US" sz="1500" dirty="0"/>
          </a:p>
        </p:txBody>
      </p:sp>
      <p:sp>
        <p:nvSpPr>
          <p:cNvPr id="5" name="Text 2"/>
          <p:cNvSpPr/>
          <p:nvPr/>
        </p:nvSpPr>
        <p:spPr>
          <a:xfrm>
            <a:off x="1271847" y="2909455"/>
            <a:ext cx="6650182" cy="123028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Исследования показали, что в 1930-х годах учёные выявили структурные различия в гипоталамусе, а в 1980-х годах при помощи методов визуализации стали доступны данные о различиях в активации определённых областей мозга при выполнении когнитивных задач.</a:t>
            </a:r>
            <a:endParaRPr lang="en-US" sz="1500" dirty="0"/>
          </a:p>
        </p:txBody>
      </p:sp>
      <p:sp>
        <p:nvSpPr>
          <p:cNvPr id="6" name="Text 3"/>
          <p:cNvSpPr/>
          <p:nvPr/>
        </p:nvSpPr>
        <p:spPr>
          <a:xfrm>
            <a:off x="1271847" y="4139738"/>
            <a:ext cx="6650182" cy="96427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К настоящему времени проведено более 10 тысяч исследований, подтвердивших наличие как сходств, так и различий в функционировании мозга мужчин и женщин.</a:t>
            </a:r>
            <a:endParaRPr lang="en-US" sz="15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8764" y="415636"/>
            <a:ext cx="3308465" cy="6051665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4513811" y="1082733"/>
            <a:ext cx="5985164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Основные теории</a:t>
            </a:r>
            <a:endParaRPr lang="en-US" sz="2200" dirty="0"/>
          </a:p>
        </p:txBody>
      </p:sp>
      <p:sp>
        <p:nvSpPr>
          <p:cNvPr id="5" name="Text 1"/>
          <p:cNvSpPr/>
          <p:nvPr/>
        </p:nvSpPr>
        <p:spPr>
          <a:xfrm>
            <a:off x="4513811" y="2078182"/>
            <a:ext cx="5818909" cy="123028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Согласно теории нейропластичности, различия в структуре и функциях мозга мужчин и женщин могут быть обусловлены не столько генетическими факторами, сколько опытом и адаптацией к окружающей среде.</a:t>
            </a:r>
            <a:endParaRPr lang="en-US" sz="1500" dirty="0"/>
          </a:p>
        </p:txBody>
      </p:sp>
      <p:sp>
        <p:nvSpPr>
          <p:cNvPr id="6" name="Text 2"/>
          <p:cNvSpPr/>
          <p:nvPr/>
        </p:nvSpPr>
        <p:spPr>
          <a:xfrm>
            <a:off x="4513811" y="3740727"/>
            <a:ext cx="5818909" cy="2294313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Исследования показали, что у женщин на 10% больше связей между правым и левым полушариями, что может влиять на их когнитивные способности и социальные навыки. В то же время у мужчин чаще выявляются более высокие объёмы серого вещества в определённых областях мозга, связанных с пространственной ориентацией и математическими способностями, что составляет примерно 12% в некоторых исследованиях.</a:t>
            </a:r>
            <a:endParaRPr lang="en-US" sz="15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1271847" y="417715"/>
            <a:ext cx="10141527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Функциональная асимметрия мозга</a:t>
            </a:r>
            <a:endParaRPr lang="en-US" sz="2200" dirty="0"/>
          </a:p>
        </p:txBody>
      </p:sp>
      <p:sp>
        <p:nvSpPr>
          <p:cNvPr id="4" name="Text 1"/>
          <p:cNvSpPr/>
          <p:nvPr/>
        </p:nvSpPr>
        <p:spPr>
          <a:xfrm>
            <a:off x="1271847" y="1662545"/>
            <a:ext cx="4156364" cy="96427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Исследования показывают, что у 95% людей левое полушарие мозга преимущественно отвечает за языковые и логические функции.</a:t>
            </a:r>
            <a:endParaRPr lang="en-US" sz="1500" dirty="0"/>
          </a:p>
        </p:txBody>
      </p:sp>
      <p:sp>
        <p:nvSpPr>
          <p:cNvPr id="5" name="Shape 2"/>
          <p:cNvSpPr/>
          <p:nvPr/>
        </p:nvSpPr>
        <p:spPr>
          <a:xfrm>
            <a:off x="1271847" y="1122218"/>
            <a:ext cx="498764" cy="498764"/>
          </a:xfrm>
          <a:prstGeom prst="roundRect">
            <a:avLst>
              <a:gd name="adj" fmla="val 16667"/>
            </a:avLst>
          </a:prstGeom>
          <a:solidFill>
            <a:srgbClr val="ADA3FD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6" name="Text 3"/>
          <p:cNvSpPr/>
          <p:nvPr/>
        </p:nvSpPr>
        <p:spPr>
          <a:xfrm>
            <a:off x="1271847" y="1105593"/>
            <a:ext cx="498764" cy="4987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FFFFFF"/>
                </a:solidFill>
              </a:rPr>
              <a:t>1</a:t>
            </a:r>
            <a:endParaRPr lang="en-US" sz="3000" dirty="0"/>
          </a:p>
        </p:txBody>
      </p:sp>
      <p:sp>
        <p:nvSpPr>
          <p:cNvPr id="7" name="Text 4"/>
          <p:cNvSpPr/>
          <p:nvPr/>
        </p:nvSpPr>
        <p:spPr>
          <a:xfrm>
            <a:off x="6675120" y="1662545"/>
            <a:ext cx="4156364" cy="25603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Правое же отвечает за пространственное восприятие и эмоциональное реагирование. При этом у мужчин более активна связь между полушариями, особенно в задачах, требующих комплексного решения, тогда как у женщин чаще наблюдается усиленная работа лобных долей, что связано с аналитическими способностями и планированием.</a:t>
            </a:r>
            <a:endParaRPr lang="en-US" sz="1500" dirty="0"/>
          </a:p>
        </p:txBody>
      </p:sp>
      <p:sp>
        <p:nvSpPr>
          <p:cNvPr id="8" name="Shape 5"/>
          <p:cNvSpPr/>
          <p:nvPr/>
        </p:nvSpPr>
        <p:spPr>
          <a:xfrm>
            <a:off x="6675120" y="1122218"/>
            <a:ext cx="498764" cy="498764"/>
          </a:xfrm>
          <a:prstGeom prst="roundRect">
            <a:avLst>
              <a:gd name="adj" fmla="val 16667"/>
            </a:avLst>
          </a:prstGeom>
          <a:solidFill>
            <a:srgbClr val="ADA3FD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9" name="Text 6"/>
          <p:cNvSpPr/>
          <p:nvPr/>
        </p:nvSpPr>
        <p:spPr>
          <a:xfrm>
            <a:off x="6675120" y="1105593"/>
            <a:ext cx="498764" cy="4987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FFFFFF"/>
                </a:solidFill>
              </a:rPr>
              <a:t>2</a:t>
            </a:r>
            <a:endParaRPr lang="en-US" sz="3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95160" y="523702"/>
            <a:ext cx="4680065" cy="6051665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648393" y="1082733"/>
            <a:ext cx="5985164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Гендерные различия в структуре мозга</a:t>
            </a:r>
            <a:endParaRPr lang="en-US" sz="2200" dirty="0"/>
          </a:p>
        </p:txBody>
      </p:sp>
      <p:sp>
        <p:nvSpPr>
          <p:cNvPr id="5" name="Text 1"/>
          <p:cNvSpPr/>
          <p:nvPr/>
        </p:nvSpPr>
        <p:spPr>
          <a:xfrm>
            <a:off x="648393" y="2078182"/>
            <a:ext cx="5818909" cy="25603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Согласно исследованиям, у женщин наблюдается более высокая активность в префронтальной коре, что связано с функциями планирования и принятия решений. У мужчин же чаще выявляются структурные отличия в височных долях, влияющих на обработку аудиоинформации и язык. Примечательно, что у обоих полов гиппокамп, отвечающий за память и обучение, имеет различия в объёме и нейрофизиологических характеристиках на уровне примерно 5–10%.</a:t>
            </a:r>
            <a:endParaRPr lang="en-US" sz="15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73084" y="417715"/>
            <a:ext cx="10141527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Влияние гормонов на мозг</a:t>
            </a:r>
            <a:endParaRPr lang="en-US" sz="2200" dirty="0"/>
          </a:p>
        </p:txBody>
      </p:sp>
      <p:sp>
        <p:nvSpPr>
          <p:cNvPr id="4" name="Text 1"/>
          <p:cNvSpPr/>
          <p:nvPr/>
        </p:nvSpPr>
        <p:spPr>
          <a:xfrm>
            <a:off x="1271847" y="1662545"/>
            <a:ext cx="6650182" cy="698269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Эстрогены и тестостерон оказывают значительное влияние на структуру и функции мозга.</a:t>
            </a:r>
            <a:endParaRPr lang="en-US" sz="1500" dirty="0"/>
          </a:p>
        </p:txBody>
      </p:sp>
      <p:sp>
        <p:nvSpPr>
          <p:cNvPr id="5" name="Shape 2"/>
          <p:cNvSpPr/>
          <p:nvPr/>
        </p:nvSpPr>
        <p:spPr>
          <a:xfrm>
            <a:off x="731520" y="1662545"/>
            <a:ext cx="498764" cy="498764"/>
          </a:xfrm>
          <a:prstGeom prst="roundRect">
            <a:avLst>
              <a:gd name="adj" fmla="val 16667"/>
            </a:avLst>
          </a:prstGeom>
          <a:solidFill>
            <a:srgbClr val="ADA3FD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6" name="Text 3"/>
          <p:cNvSpPr/>
          <p:nvPr/>
        </p:nvSpPr>
        <p:spPr>
          <a:xfrm>
            <a:off x="731520" y="1620982"/>
            <a:ext cx="498764" cy="4987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FFFFFF"/>
                </a:solidFill>
              </a:rPr>
              <a:t>1</a:t>
            </a:r>
            <a:endParaRPr lang="en-US" sz="3000" dirty="0"/>
          </a:p>
        </p:txBody>
      </p:sp>
      <p:sp>
        <p:nvSpPr>
          <p:cNvPr id="7" name="Text 4"/>
          <p:cNvSpPr/>
          <p:nvPr/>
        </p:nvSpPr>
        <p:spPr>
          <a:xfrm>
            <a:off x="1271847" y="2909455"/>
            <a:ext cx="6650182" cy="96427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Исследования показали, что уровень тестостерона у мужчин в среднем на 7–10 раз выше, чем у женщин, что коррелирует с различиями в когнитивных процессах.</a:t>
            </a:r>
            <a:endParaRPr lang="en-US" sz="1500" dirty="0"/>
          </a:p>
        </p:txBody>
      </p:sp>
      <p:sp>
        <p:nvSpPr>
          <p:cNvPr id="8" name="Shape 5"/>
          <p:cNvSpPr/>
          <p:nvPr/>
        </p:nvSpPr>
        <p:spPr>
          <a:xfrm>
            <a:off x="731520" y="2909455"/>
            <a:ext cx="498764" cy="498764"/>
          </a:xfrm>
          <a:prstGeom prst="roundRect">
            <a:avLst>
              <a:gd name="adj" fmla="val 16667"/>
            </a:avLst>
          </a:prstGeom>
          <a:solidFill>
            <a:srgbClr val="ADA3FD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9" name="Text 6"/>
          <p:cNvSpPr/>
          <p:nvPr/>
        </p:nvSpPr>
        <p:spPr>
          <a:xfrm>
            <a:off x="731520" y="2867891"/>
            <a:ext cx="498764" cy="4987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FFFFFF"/>
                </a:solidFill>
              </a:rPr>
              <a:t>2</a:t>
            </a:r>
            <a:endParaRPr lang="en-US" sz="3000" dirty="0"/>
          </a:p>
        </p:txBody>
      </p:sp>
      <p:sp>
        <p:nvSpPr>
          <p:cNvPr id="10" name="Text 7"/>
          <p:cNvSpPr/>
          <p:nvPr/>
        </p:nvSpPr>
        <p:spPr>
          <a:xfrm>
            <a:off x="1271847" y="3873731"/>
            <a:ext cx="6650182" cy="96427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У женщин, в свою очередь, более высокий уровень эстрогенов способствует улучшению функций гиппокампа, отвечающего за память и обучение.</a:t>
            </a:r>
            <a:endParaRPr lang="en-US" sz="1500" dirty="0"/>
          </a:p>
        </p:txBody>
      </p:sp>
      <p:sp>
        <p:nvSpPr>
          <p:cNvPr id="11" name="Shape 8"/>
          <p:cNvSpPr/>
          <p:nvPr/>
        </p:nvSpPr>
        <p:spPr>
          <a:xfrm>
            <a:off x="731520" y="3873731"/>
            <a:ext cx="498764" cy="498764"/>
          </a:xfrm>
          <a:prstGeom prst="roundRect">
            <a:avLst>
              <a:gd name="adj" fmla="val 16667"/>
            </a:avLst>
          </a:prstGeom>
          <a:solidFill>
            <a:srgbClr val="ADA3FD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12" name="Text 9"/>
          <p:cNvSpPr/>
          <p:nvPr/>
        </p:nvSpPr>
        <p:spPr>
          <a:xfrm>
            <a:off x="731520" y="3832167"/>
            <a:ext cx="498764" cy="4987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FFFFFF"/>
                </a:solidFill>
              </a:rPr>
              <a:t>3</a:t>
            </a:r>
            <a:endParaRPr lang="en-US" sz="3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24455" y="415636"/>
            <a:ext cx="3308465" cy="6051665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315884" y="1082733"/>
            <a:ext cx="5985164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Когнитивные различия полов</a:t>
            </a:r>
            <a:endParaRPr lang="en-US" sz="2200" dirty="0"/>
          </a:p>
        </p:txBody>
      </p:sp>
      <p:sp>
        <p:nvSpPr>
          <p:cNvPr id="5" name="Text 1"/>
          <p:cNvSpPr/>
          <p:nvPr/>
        </p:nvSpPr>
        <p:spPr>
          <a:xfrm>
            <a:off x="315884" y="2078182"/>
            <a:ext cx="3906982" cy="2826327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Исследования показывают, что в некоторых областях мозга, например, в гиппокампе, отвечающем за память и ориентацию в пространстве, наблюдаются структурные различия между мужчинами и женщинами. Учёные выявили, что у женщин более высокая активность в лобных долях мозга, что может влиять на аналитическое мышление и принятие решений.</a:t>
            </a:r>
            <a:endParaRPr lang="en-US" sz="1500" dirty="0"/>
          </a:p>
        </p:txBody>
      </p:sp>
      <p:sp>
        <p:nvSpPr>
          <p:cNvPr id="6" name="Text 2"/>
          <p:cNvSpPr/>
          <p:nvPr/>
        </p:nvSpPr>
        <p:spPr>
          <a:xfrm>
            <a:off x="4389120" y="2078182"/>
            <a:ext cx="3906982" cy="123028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Однако для более точных выводов необходимы дополнительные исследования, учитывая индивидуальные различия и социальные факторы.</a:t>
            </a:r>
            <a:endParaRPr lang="en-US" sz="15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523702"/>
            <a:ext cx="4680065" cy="6051665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5636029" y="1082733"/>
            <a:ext cx="5985164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Современные методы исследования</a:t>
            </a:r>
            <a:endParaRPr lang="en-US" sz="2200" dirty="0"/>
          </a:p>
        </p:txBody>
      </p:sp>
      <p:sp>
        <p:nvSpPr>
          <p:cNvPr id="5" name="Text 1"/>
          <p:cNvSpPr/>
          <p:nvPr/>
        </p:nvSpPr>
        <p:spPr>
          <a:xfrm>
            <a:off x="5636029" y="2078182"/>
            <a:ext cx="5818909" cy="309233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В современных исследованиях применяются методы нейровизуализации, такие как магнитно-резонансная томография (МРТ), которая позволяет получать изображения структур мозга с разрешением до 1 мм³. Функциональная магнитно-резонансная томография (фМРТ) помогает выявить активацию определённых областей мозга при выполнении задач, что способствует анализу половых различий в мозговой активности. Согласно исследованиям, разница в активности определённых нейронных сетей у мужчин и женщин может достигать 15–20%, что подчёркивает значимость учёта половых различий в нейронауках.</a:t>
            </a:r>
            <a:endParaRPr lang="en-US" sz="15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73084" y="750224"/>
            <a:ext cx="10141527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Исследования активности мозга</a:t>
            </a:r>
            <a:endParaRPr lang="en-US" sz="2200" dirty="0"/>
          </a:p>
        </p:txBody>
      </p:sp>
      <p:sp>
        <p:nvSpPr>
          <p:cNvPr id="4" name="Text 1"/>
          <p:cNvSpPr/>
          <p:nvPr/>
        </p:nvSpPr>
        <p:spPr>
          <a:xfrm>
            <a:off x="1271847" y="2078182"/>
            <a:ext cx="9975273" cy="1496291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Исследования активности мозга с помощью функциональной магнитно-резонансной томографии показали, что у мужчин средний уровень активации префронтальной коры в задачах на внимание составляет 65%, в то время как у женщин этот показатель достигает 72%. Кроме того, обнаружено, что различия в активности нейросетей, связанных с эмоциональным регулированием, достигают статистически значимых 10% в зависимости от пола участников эксперимента.</a:t>
            </a:r>
            <a:endParaRPr lang="en-US" sz="1500" dirty="0"/>
          </a:p>
        </p:txBody>
      </p:sp>
      <p:sp>
        <p:nvSpPr>
          <p:cNvPr id="5" name="Shape 2"/>
          <p:cNvSpPr/>
          <p:nvPr/>
        </p:nvSpPr>
        <p:spPr>
          <a:xfrm>
            <a:off x="731520" y="2078182"/>
            <a:ext cx="498764" cy="498764"/>
          </a:xfrm>
          <a:prstGeom prst="roundRect">
            <a:avLst>
              <a:gd name="adj" fmla="val 16667"/>
            </a:avLst>
          </a:prstGeom>
          <a:solidFill>
            <a:srgbClr val="ADA3FD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6" name="Text 3"/>
          <p:cNvSpPr/>
          <p:nvPr/>
        </p:nvSpPr>
        <p:spPr>
          <a:xfrm>
            <a:off x="731520" y="2036618"/>
            <a:ext cx="498764" cy="4987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FFFFFF"/>
                </a:solidFill>
              </a:rPr>
              <a:t>1</a:t>
            </a:r>
            <a:endParaRPr lang="en-US" sz="3000" dirty="0"/>
          </a:p>
        </p:txBody>
      </p:sp>
      <p:sp>
        <p:nvSpPr>
          <p:cNvPr id="7" name="Text 4"/>
          <p:cNvSpPr/>
          <p:nvPr/>
        </p:nvSpPr>
        <p:spPr>
          <a:xfrm>
            <a:off x="1271847" y="3574473"/>
            <a:ext cx="9975273" cy="698269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Эти данные позволяют сделать вывод о наличии половых различий в функциональной организации мозга, однако не подтверждают концепцию жёсткого или мягкого диска в контексте мозговой активности.</a:t>
            </a:r>
            <a:endParaRPr lang="en-US" sz="1500" dirty="0"/>
          </a:p>
        </p:txBody>
      </p:sp>
      <p:sp>
        <p:nvSpPr>
          <p:cNvPr id="8" name="Shape 5"/>
          <p:cNvSpPr/>
          <p:nvPr/>
        </p:nvSpPr>
        <p:spPr>
          <a:xfrm>
            <a:off x="731520" y="3574473"/>
            <a:ext cx="498764" cy="498764"/>
          </a:xfrm>
          <a:prstGeom prst="roundRect">
            <a:avLst>
              <a:gd name="adj" fmla="val 16667"/>
            </a:avLst>
          </a:prstGeom>
          <a:solidFill>
            <a:srgbClr val="ADA3FD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9" name="Text 6"/>
          <p:cNvSpPr/>
          <p:nvPr/>
        </p:nvSpPr>
        <p:spPr>
          <a:xfrm>
            <a:off x="731520" y="3532909"/>
            <a:ext cx="498764" cy="4987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FFFFFF"/>
                </a:solidFill>
              </a:rPr>
              <a:t>2</a:t>
            </a:r>
            <a:endParaRPr lang="en-US" sz="3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1273" y="415636"/>
            <a:ext cx="3308465" cy="6026727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4804756" y="1082733"/>
            <a:ext cx="5985164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Психологические аспекты различий</a:t>
            </a:r>
            <a:endParaRPr lang="en-US" sz="2200" dirty="0"/>
          </a:p>
        </p:txBody>
      </p:sp>
      <p:sp>
        <p:nvSpPr>
          <p:cNvPr id="5" name="Text 1"/>
          <p:cNvSpPr/>
          <p:nvPr/>
        </p:nvSpPr>
        <p:spPr>
          <a:xfrm>
            <a:off x="4804756" y="2078182"/>
            <a:ext cx="5818909" cy="202830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Исследования показывают, что у мужчин и женщин наблюдаются различия в активации определённых участков мозга при выполнении когнитивных задач. Например, у женщин чаще активируются фронтальные зоны, отвечающие за планирование и решение проблем, в то время как у мужчин более активна теменная доля, что связано с пространственным восприятием.</a:t>
            </a:r>
            <a:endParaRPr lang="en-US" sz="1500" dirty="0"/>
          </a:p>
        </p:txBody>
      </p:sp>
      <p:sp>
        <p:nvSpPr>
          <p:cNvPr id="6" name="Text 2"/>
          <p:cNvSpPr/>
          <p:nvPr/>
        </p:nvSpPr>
        <p:spPr>
          <a:xfrm>
            <a:off x="4804756" y="4106487"/>
            <a:ext cx="5818909" cy="96427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Эти различия могут составлять до 10% в активации определённых областей мозга и подтверждаются данными функциональной магнитно-резонансной томографии.</a:t>
            </a:r>
            <a:endParaRPr lang="en-US" sz="1500" dirty="0"/>
          </a:p>
        </p:txBody>
      </p:sp>
      <p:sp>
        <p:nvSpPr>
          <p:cNvPr id="7" name="Text 3"/>
          <p:cNvSpPr/>
          <p:nvPr/>
        </p:nvSpPr>
        <p:spPr>
          <a:xfrm>
            <a:off x="4804756" y="5070764"/>
            <a:ext cx="5818909" cy="698269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Несмотря на это, важно отметить, что индивидуальные различия в активности мозга значительно превышают половые.</a:t>
            </a:r>
            <a:endParaRPr lang="en-US" sz="15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232756" y="833351"/>
            <a:ext cx="10141527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Социальные факторы и мозг</a:t>
            </a:r>
            <a:endParaRPr lang="en-US" sz="2200" dirty="0"/>
          </a:p>
        </p:txBody>
      </p:sp>
      <p:sp>
        <p:nvSpPr>
          <p:cNvPr id="4" name="Text 1"/>
          <p:cNvSpPr/>
          <p:nvPr/>
        </p:nvSpPr>
        <p:spPr>
          <a:xfrm>
            <a:off x="232756" y="2078182"/>
            <a:ext cx="3325091" cy="176229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Исследования показывают, что социальные факторы, такие как уровень стресса и социальное окружение, могут влиять на активность различных областей мозга.</a:t>
            </a:r>
            <a:endParaRPr lang="en-US" sz="1500" dirty="0"/>
          </a:p>
        </p:txBody>
      </p:sp>
      <p:sp>
        <p:nvSpPr>
          <p:cNvPr id="5" name="Shape 2"/>
          <p:cNvSpPr/>
          <p:nvPr/>
        </p:nvSpPr>
        <p:spPr>
          <a:xfrm>
            <a:off x="232756" y="1537855"/>
            <a:ext cx="498764" cy="498764"/>
          </a:xfrm>
          <a:prstGeom prst="roundRect">
            <a:avLst>
              <a:gd name="adj" fmla="val 16667"/>
            </a:avLst>
          </a:prstGeom>
          <a:solidFill>
            <a:srgbClr val="ADA3FD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6" name="Text 3"/>
          <p:cNvSpPr/>
          <p:nvPr/>
        </p:nvSpPr>
        <p:spPr>
          <a:xfrm>
            <a:off x="232756" y="1521229"/>
            <a:ext cx="498764" cy="4987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FFFFFF"/>
                </a:solidFill>
              </a:rPr>
              <a:t>1</a:t>
            </a:r>
            <a:endParaRPr lang="en-US" sz="3000" dirty="0"/>
          </a:p>
        </p:txBody>
      </p:sp>
      <p:sp>
        <p:nvSpPr>
          <p:cNvPr id="7" name="Text 4"/>
          <p:cNvSpPr/>
          <p:nvPr/>
        </p:nvSpPr>
        <p:spPr>
          <a:xfrm>
            <a:off x="4389120" y="2078182"/>
            <a:ext cx="3325091" cy="2294313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Например, уровень окситоцина, известного как гормон доверия, у женщин в среднем на 30% выше, чем у мужчин, что может способствовать более выраженному социальному взаимодействию и эмоциональной отзывчивости.</a:t>
            </a:r>
            <a:endParaRPr lang="en-US" sz="1500" dirty="0"/>
          </a:p>
        </p:txBody>
      </p:sp>
      <p:sp>
        <p:nvSpPr>
          <p:cNvPr id="8" name="Shape 5"/>
          <p:cNvSpPr/>
          <p:nvPr/>
        </p:nvSpPr>
        <p:spPr>
          <a:xfrm>
            <a:off x="4389120" y="1537855"/>
            <a:ext cx="498764" cy="498764"/>
          </a:xfrm>
          <a:prstGeom prst="roundRect">
            <a:avLst>
              <a:gd name="adj" fmla="val 16667"/>
            </a:avLst>
          </a:prstGeom>
          <a:solidFill>
            <a:srgbClr val="ADA3FD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9" name="Text 6"/>
          <p:cNvSpPr/>
          <p:nvPr/>
        </p:nvSpPr>
        <p:spPr>
          <a:xfrm>
            <a:off x="4389120" y="1521229"/>
            <a:ext cx="498764" cy="4987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FFFFFF"/>
                </a:solidFill>
              </a:rPr>
              <a:t>2</a:t>
            </a:r>
            <a:endParaRPr lang="en-US" sz="3000" dirty="0"/>
          </a:p>
        </p:txBody>
      </p:sp>
      <p:sp>
        <p:nvSpPr>
          <p:cNvPr id="10" name="Text 7"/>
          <p:cNvSpPr/>
          <p:nvPr/>
        </p:nvSpPr>
        <p:spPr>
          <a:xfrm>
            <a:off x="8545484" y="2078182"/>
            <a:ext cx="3325091" cy="2294313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Согласно исследованиям, у людей, выросших в условиях недостатка социальных контактов, наблюдаются изменения в структуре и функциях мозга, что подчеркивает важность социальной среды для развития нейронных связей.</a:t>
            </a:r>
            <a:endParaRPr lang="en-US" sz="1500" dirty="0"/>
          </a:p>
        </p:txBody>
      </p:sp>
      <p:sp>
        <p:nvSpPr>
          <p:cNvPr id="11" name="Shape 8"/>
          <p:cNvSpPr/>
          <p:nvPr/>
        </p:nvSpPr>
        <p:spPr>
          <a:xfrm>
            <a:off x="8545484" y="1537855"/>
            <a:ext cx="498764" cy="498764"/>
          </a:xfrm>
          <a:prstGeom prst="roundRect">
            <a:avLst>
              <a:gd name="adj" fmla="val 16667"/>
            </a:avLst>
          </a:prstGeom>
          <a:solidFill>
            <a:srgbClr val="ADA3FD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12" name="Text 9"/>
          <p:cNvSpPr/>
          <p:nvPr/>
        </p:nvSpPr>
        <p:spPr>
          <a:xfrm>
            <a:off x="8545484" y="1521229"/>
            <a:ext cx="498764" cy="4987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FFFFFF"/>
                </a:solidFill>
              </a:rPr>
              <a:t>3</a:t>
            </a:r>
            <a:endParaRPr lang="en-US" sz="3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95160" y="523702"/>
            <a:ext cx="4680065" cy="6051665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648393" y="1082733"/>
            <a:ext cx="5985164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Перспективы исследований</a:t>
            </a:r>
            <a:endParaRPr lang="en-US" sz="2200" dirty="0"/>
          </a:p>
        </p:txBody>
      </p:sp>
      <p:sp>
        <p:nvSpPr>
          <p:cNvPr id="5" name="Text 1"/>
          <p:cNvSpPr/>
          <p:nvPr/>
        </p:nvSpPr>
        <p:spPr>
          <a:xfrm>
            <a:off x="648393" y="2078182"/>
            <a:ext cx="5818909" cy="176229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Диаграмма показывает распределение исследовательского интереса в области половых различий мозга: структура мозга (25%), гормоны и когнитивные функции (20%), нейропластичность и возрастные изменения (25%), нейронные связи (15%), генетические факторы (15%). Параметры представлены в процентах от общего объёма исследований.</a:t>
            </a:r>
            <a:endParaRPr lang="en-US" sz="15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1064029" y="2080260"/>
            <a:ext cx="10141527" cy="74814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4700"/>
              </a:lnSpc>
              <a:buNone/>
            </a:pPr>
            <a:r>
              <a:rPr lang="en-US" sz="3200" b="1" dirty="0">
                <a:solidFill>
                  <a:srgbClr val="000000"/>
                </a:solidFill>
              </a:rPr>
              <a:t>Спасибо за внимание!</a:t>
            </a:r>
            <a:endParaRPr lang="en-US" sz="3200" dirty="0"/>
          </a:p>
        </p:txBody>
      </p:sp>
      <p:sp>
        <p:nvSpPr>
          <p:cNvPr id="4" name="Text 1"/>
          <p:cNvSpPr/>
          <p:nvPr/>
        </p:nvSpPr>
        <p:spPr>
          <a:xfrm>
            <a:off x="1064029" y="3325091"/>
            <a:ext cx="9975273" cy="123028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Спасибо за внимание. В этой презентации мы рассмотрели половые различия в мозге, включая исторический обзор исследований, основные теории и современные методы изучения. Мы обсудили функциональные асимметрии, влияние гормонов, когнитивные различия и психологические аспекты, а также социальные факторы, влияющие на мозг. Надеемся, что эта информация будет полезна для дальнейшего изучения темы.</a:t>
            </a:r>
            <a:endParaRPr lang="en-US" sz="15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14</Slides>
  <Notes>14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7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2026-09-08T20:28:21Z</dcterms:created>
  <dcterms:modified xsi:type="dcterms:W3CDTF">2026-09-08T20:28:21Z</dcterms:modified>
</cp:coreProperties>
</file>