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0" y="0"/>
            <a:ext cx="12192000" cy="6858000"/>
          </a:xfrm>
          <a:prstGeom prst="rect">
            <a:avLst/>
          </a:prstGeom>
        </p:spPr>
      </p:pic>
      <p:sp>
        <p:nvSpPr>
          <p:cNvPr id="4" name="Text 0"/>
          <p:cNvSpPr/>
          <p:nvPr/>
        </p:nvSpPr>
        <p:spPr>
          <a:xfrm>
            <a:off x="648393" y="1539933"/>
            <a:ext cx="5153891" cy="3491345"/>
          </a:xfrm>
          <a:prstGeom prst="rect">
            <a:avLst/>
          </a:prstGeom>
          <a:noFill/>
          <a:ln/>
        </p:spPr>
        <p:txBody>
          <a:bodyPr wrap="square" rtlCol="0" anchor="t"/>
          <a:lstStyle/>
          <a:p>
            <a:pPr algn="l" indent="0" marL="0">
              <a:lnSpc>
                <a:spcPts val="6700"/>
              </a:lnSpc>
              <a:buNone/>
            </a:pPr>
            <a:r>
              <a:rPr lang="en-US" sz="3700" b="1" dirty="0">
                <a:solidFill>
                  <a:srgbClr val="000000"/>
                </a:solidFill>
              </a:rPr>
              <a:t>Профессиональный стандарт педагога: компетенции и требования</a:t>
            </a:r>
            <a:endParaRPr lang="en-US" sz="3700" dirty="0"/>
          </a:p>
        </p:txBody>
      </p:sp>
      <p:sp>
        <p:nvSpPr>
          <p:cNvPr id="5" name="Text 1"/>
          <p:cNvSpPr/>
          <p:nvPr/>
        </p:nvSpPr>
        <p:spPr>
          <a:xfrm>
            <a:off x="648393" y="6234545"/>
            <a:ext cx="5403273" cy="432262"/>
          </a:xfrm>
          <a:prstGeom prst="rect">
            <a:avLst/>
          </a:prstGeom>
          <a:noFill/>
          <a:ln/>
        </p:spPr>
        <p:txBody>
          <a:bodyPr wrap="square" rtlCol="0" anchor="t"/>
          <a:lstStyle/>
          <a:p>
            <a:pPr algn="l" indent="0" marL="0">
              <a:lnSpc>
                <a:spcPts val="2100"/>
              </a:lnSpc>
              <a:buNone/>
            </a:pPr>
            <a:r>
              <a:rPr lang="en-US" sz="1500" dirty="0">
                <a:solidFill>
                  <a:srgbClr val="000000"/>
                </a:solidFill>
              </a:rPr>
              <a:t>Автор презентации: Presentacium.ru</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479665" y="191400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Требования к педагогу будущего</a:t>
            </a:r>
            <a:endParaRPr lang="en-US" sz="2200" dirty="0"/>
          </a:p>
        </p:txBody>
      </p:sp>
      <p:sp>
        <p:nvSpPr>
          <p:cNvPr id="4" name="Text 1"/>
          <p:cNvSpPr/>
          <p:nvPr/>
        </p:nvSpPr>
        <p:spPr>
          <a:xfrm>
            <a:off x="1479665" y="2909455"/>
            <a:ext cx="9975273" cy="1762298"/>
          </a:xfrm>
          <a:prstGeom prst="rect">
            <a:avLst/>
          </a:prstGeom>
          <a:noFill/>
          <a:ln/>
        </p:spPr>
        <p:txBody>
          <a:bodyPr wrap="square" rtlCol="0" anchor="t"/>
          <a:lstStyle/>
          <a:p>
            <a:pPr algn="l" indent="0" marL="0">
              <a:lnSpc>
                <a:spcPts val="2100"/>
              </a:lnSpc>
              <a:buNone/>
            </a:pPr>
            <a:r>
              <a:rPr lang="en-US" sz="1500" dirty="0">
                <a:solidFill>
                  <a:srgbClr val="000000"/>
                </a:solidFill>
              </a:rPr>
              <a:t>Педагог будущего должен обладать широким спектром профессиональных компетенций, включая знание современных образовательных технологий, подтвержденное более чем 50 часами дополнительного обучения в год, а также умение работать с данными об успеваемости учеников, что предполагает анализ минимум 5 различных метрик качества обучения. Кроме того, важно наличие навыков межпредметного подхода и проектного обучения, что помогает ученикам применять знания в новых контекстах и развивает у них более 7 ключевых компетенций, среди которых критическое мышление и креативность.</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Развитие профессиональных компетенций</a:t>
            </a:r>
            <a:endParaRPr lang="en-US" sz="2200" dirty="0"/>
          </a:p>
        </p:txBody>
      </p:sp>
      <p:sp>
        <p:nvSpPr>
          <p:cNvPr id="5" name="Text 1"/>
          <p:cNvSpPr/>
          <p:nvPr/>
        </p:nvSpPr>
        <p:spPr>
          <a:xfrm>
            <a:off x="5636029" y="2078182"/>
            <a:ext cx="5818909" cy="2560320"/>
          </a:xfrm>
          <a:prstGeom prst="rect">
            <a:avLst/>
          </a:prstGeom>
          <a:noFill/>
          <a:ln/>
        </p:spPr>
        <p:txBody>
          <a:bodyPr wrap="square" rtlCol="0" anchor="t"/>
          <a:lstStyle/>
          <a:p>
            <a:pPr algn="l" indent="0" marL="0">
              <a:lnSpc>
                <a:spcPts val="2100"/>
              </a:lnSpc>
              <a:buNone/>
            </a:pPr>
            <a:r>
              <a:rPr lang="en-US" sz="1500" dirty="0">
                <a:solidFill>
                  <a:srgbClr val="000000"/>
                </a:solidFill>
              </a:rPr>
              <a:t>В рамках профессионального стандарта педагога более 30% компетенций связаны с умением работать с детьми, имеющими особые образовательные потребности. Для повышения уровня профессиональных компетенций ежегодно свыше 150 тысяч педагогов проходят курсы повышения квалификации, что подтверждено данными образовательных учреждений. Согласно статистике, внедрение стандартов позволило увеличить количество педагогов, получивших дополнительные квалификации, на 20% за последние три года.</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Мониторинг профессионального роста</a:t>
            </a:r>
            <a:endParaRPr lang="en-US" sz="2200" dirty="0"/>
          </a:p>
        </p:txBody>
      </p:sp>
      <p:sp>
        <p:nvSpPr>
          <p:cNvPr id="4" name="Text 1"/>
          <p:cNvSpPr/>
          <p:nvPr/>
        </p:nvSpPr>
        <p:spPr>
          <a:xfrm>
            <a:off x="1271847" y="1662545"/>
            <a:ext cx="4156364" cy="1230284"/>
          </a:xfrm>
          <a:prstGeom prst="rect">
            <a:avLst/>
          </a:prstGeom>
          <a:noFill/>
          <a:ln/>
        </p:spPr>
        <p:txBody>
          <a:bodyPr wrap="square" rtlCol="0" anchor="t"/>
          <a:lstStyle/>
          <a:p>
            <a:pPr algn="l" indent="0" marL="0">
              <a:lnSpc>
                <a:spcPts val="2100"/>
              </a:lnSpc>
              <a:buNone/>
            </a:pPr>
            <a:r>
              <a:rPr lang="en-US" sz="1500" dirty="0">
                <a:solidFill>
                  <a:srgbClr val="000000"/>
                </a:solidFill>
              </a:rPr>
              <a:t>По результатам ежегодного мониторинга профессионального роста выявлено, что 75% педагогов прошли курсы повышения квалификации за последние три года.</a:t>
            </a:r>
            <a:endParaRPr lang="en-US" sz="1500" dirty="0"/>
          </a:p>
        </p:txBody>
      </p:sp>
      <p:sp>
        <p:nvSpPr>
          <p:cNvPr id="5" name="Shape 2"/>
          <p:cNvSpPr/>
          <p:nvPr/>
        </p:nvSpPr>
        <p:spPr>
          <a:xfrm>
            <a:off x="1271847" y="1122218"/>
            <a:ext cx="498764" cy="498764"/>
          </a:xfrm>
          <a:prstGeom prst="roundRect">
            <a:avLst>
              <a:gd name="adj" fmla="val 16667"/>
            </a:avLst>
          </a:prstGeom>
          <a:solidFill>
            <a:srgbClr val="56A2DB"/>
          </a:solidFill>
          <a:ln w="12700">
            <a:solidFill>
              <a:srgbClr val="FFFFFF">
                <a:alpha val="0"/>
              </a:srgbClr>
            </a:solidFill>
            <a:prstDash val="solid"/>
          </a:ln>
        </p:spPr>
      </p:sp>
      <p:sp>
        <p:nvSpPr>
          <p:cNvPr id="6" name="Text 3"/>
          <p:cNvSpPr/>
          <p:nvPr/>
        </p:nvSpPr>
        <p:spPr>
          <a:xfrm>
            <a:off x="1271847" y="1105593"/>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6675120" y="1662545"/>
            <a:ext cx="4156364" cy="2028305"/>
          </a:xfrm>
          <a:prstGeom prst="rect">
            <a:avLst/>
          </a:prstGeom>
          <a:noFill/>
          <a:ln/>
        </p:spPr>
        <p:txBody>
          <a:bodyPr wrap="square" rtlCol="0" anchor="t"/>
          <a:lstStyle/>
          <a:p>
            <a:pPr algn="l" indent="0" marL="0">
              <a:lnSpc>
                <a:spcPts val="2100"/>
              </a:lnSpc>
              <a:buNone/>
            </a:pPr>
            <a:r>
              <a:rPr lang="en-US" sz="1500" dirty="0">
                <a:solidFill>
                  <a:srgbClr val="000000"/>
                </a:solidFill>
              </a:rPr>
              <a:t>Из них 45% участвовали в онлайн-программах, а 30% — в очных семинарах. Также мониторинг показал, что у 25% педагогов наблюдается устойчивый рост методических компетенций, что способствует повышению качества образовательного процесса.</a:t>
            </a:r>
            <a:endParaRPr lang="en-US" sz="1500" dirty="0"/>
          </a:p>
        </p:txBody>
      </p:sp>
      <p:sp>
        <p:nvSpPr>
          <p:cNvPr id="8" name="Shape 5"/>
          <p:cNvSpPr/>
          <p:nvPr/>
        </p:nvSpPr>
        <p:spPr>
          <a:xfrm>
            <a:off x="6675120" y="1122218"/>
            <a:ext cx="498764" cy="498764"/>
          </a:xfrm>
          <a:prstGeom prst="roundRect">
            <a:avLst>
              <a:gd name="adj" fmla="val 16667"/>
            </a:avLst>
          </a:prstGeom>
          <a:solidFill>
            <a:srgbClr val="56A2DB"/>
          </a:solidFill>
          <a:ln w="12700">
            <a:solidFill>
              <a:srgbClr val="FFFFFF">
                <a:alpha val="0"/>
              </a:srgbClr>
            </a:solidFill>
            <a:prstDash val="solid"/>
          </a:ln>
        </p:spPr>
      </p:sp>
      <p:sp>
        <p:nvSpPr>
          <p:cNvPr id="9" name="Text 6"/>
          <p:cNvSpPr/>
          <p:nvPr/>
        </p:nvSpPr>
        <p:spPr>
          <a:xfrm>
            <a:off x="6675120" y="1105593"/>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98764" y="415636"/>
            <a:ext cx="3308465" cy="6051665"/>
          </a:xfrm>
          <a:prstGeom prst="rect">
            <a:avLst/>
          </a:prstGeom>
        </p:spPr>
      </p:pic>
      <p:sp>
        <p:nvSpPr>
          <p:cNvPr id="4" name="Text 0"/>
          <p:cNvSpPr/>
          <p:nvPr/>
        </p:nvSpPr>
        <p:spPr>
          <a:xfrm>
            <a:off x="4015047" y="1082733"/>
            <a:ext cx="4073236" cy="931025"/>
          </a:xfrm>
          <a:prstGeom prst="rect">
            <a:avLst/>
          </a:prstGeom>
          <a:noFill/>
          <a:ln/>
        </p:spPr>
        <p:txBody>
          <a:bodyPr wrap="square" rtlCol="0" anchor="t"/>
          <a:lstStyle/>
          <a:p>
            <a:pPr indent="0" marL="0">
              <a:lnSpc>
                <a:spcPts val="3100"/>
              </a:lnSpc>
              <a:buNone/>
            </a:pPr>
            <a:r>
              <a:rPr lang="en-US" sz="2200" b="1" dirty="0">
                <a:solidFill>
                  <a:srgbClr val="000000"/>
                </a:solidFill>
              </a:rPr>
              <a:t>Влияние стандартов на качество образования</a:t>
            </a:r>
            <a:endParaRPr lang="en-US" sz="2200" dirty="0"/>
          </a:p>
        </p:txBody>
      </p:sp>
      <p:sp>
        <p:nvSpPr>
          <p:cNvPr id="5" name="Text 1"/>
          <p:cNvSpPr/>
          <p:nvPr/>
        </p:nvSpPr>
        <p:spPr>
          <a:xfrm>
            <a:off x="4015047" y="2078182"/>
            <a:ext cx="3906982" cy="1496291"/>
          </a:xfrm>
          <a:prstGeom prst="rect">
            <a:avLst/>
          </a:prstGeom>
          <a:noFill/>
          <a:ln/>
        </p:spPr>
        <p:txBody>
          <a:bodyPr wrap="square" rtlCol="0" anchor="t"/>
          <a:lstStyle/>
          <a:p>
            <a:pPr algn="l" indent="0" marL="0">
              <a:lnSpc>
                <a:spcPts val="2100"/>
              </a:lnSpc>
              <a:buNone/>
            </a:pPr>
            <a:r>
              <a:rPr lang="en-US" sz="1500" dirty="0">
                <a:solidFill>
                  <a:srgbClr val="000000"/>
                </a:solidFill>
              </a:rPr>
              <a:t>Диаграмма показывает рост уровня профессиональной подготовки педагогов после введения стандарта. Измеряется уровень в процентах: с 65% до 88% за 4 года.</a:t>
            </a:r>
            <a:endParaRPr lang="en-US" sz="1500" dirty="0"/>
          </a:p>
        </p:txBody>
      </p:sp>
      <p:sp>
        <p:nvSpPr>
          <p:cNvPr id="6" name="Text 2"/>
          <p:cNvSpPr/>
          <p:nvPr/>
        </p:nvSpPr>
        <p:spPr>
          <a:xfrm>
            <a:off x="8088284" y="2078182"/>
            <a:ext cx="3906982" cy="964276"/>
          </a:xfrm>
          <a:prstGeom prst="rect">
            <a:avLst/>
          </a:prstGeom>
          <a:noFill/>
          <a:ln/>
        </p:spPr>
        <p:txBody>
          <a:bodyPr wrap="square" rtlCol="0" anchor="t"/>
          <a:lstStyle/>
          <a:p>
            <a:pPr algn="l" indent="0" marL="0">
              <a:lnSpc>
                <a:spcPts val="2100"/>
              </a:lnSpc>
              <a:buNone/>
            </a:pPr>
            <a:r>
              <a:rPr lang="en-US" sz="1500" dirty="0">
                <a:solidFill>
                  <a:srgbClr val="000000"/>
                </a:solidFill>
              </a:rPr>
              <a:t>Это свидетельствует о положительном влиянии профессионального стандарта на качество образования.</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399011" y="1248987"/>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Спасибо за внимание!</a:t>
            </a:r>
            <a:endParaRPr lang="en-US" sz="2200" dirty="0"/>
          </a:p>
        </p:txBody>
      </p:sp>
      <p:sp>
        <p:nvSpPr>
          <p:cNvPr id="4" name="Text 1"/>
          <p:cNvSpPr/>
          <p:nvPr/>
        </p:nvSpPr>
        <p:spPr>
          <a:xfrm>
            <a:off x="399011" y="2327564"/>
            <a:ext cx="5818909" cy="2028305"/>
          </a:xfrm>
          <a:prstGeom prst="rect">
            <a:avLst/>
          </a:prstGeom>
          <a:noFill/>
          <a:ln/>
        </p:spPr>
        <p:txBody>
          <a:bodyPr wrap="square" rtlCol="0" anchor="t"/>
          <a:lstStyle/>
          <a:p>
            <a:pPr algn="l" indent="0" marL="0">
              <a:lnSpc>
                <a:spcPts val="2100"/>
              </a:lnSpc>
              <a:buNone/>
            </a:pPr>
            <a:r>
              <a:rPr lang="en-US" sz="1500" dirty="0">
                <a:solidFill>
                  <a:srgbClr val="000000"/>
                </a:solidFill>
              </a:rPr>
              <a:t>Спасибо за внимание. В этой презентации мы рассмотрели ключевые компетенции и требования к педагогу, сравнили стандарты разных уровней, обсудили важность коммуникативных навыков и личностных качеств, а также современные образовательные технологии. Надеемся, что представленная информация будет полезна для вашего профессионального развития.</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2768138" y="1248987"/>
            <a:ext cx="6816436" cy="773084"/>
          </a:xfrm>
          <a:prstGeom prst="rect">
            <a:avLst/>
          </a:prstGeom>
          <a:noFill/>
          <a:ln/>
        </p:spPr>
        <p:txBody>
          <a:bodyPr wrap="square" rtlCol="0" anchor="t"/>
          <a:lstStyle/>
          <a:p>
            <a:pPr algn="ctr" indent="0" marL="0">
              <a:lnSpc>
                <a:spcPts val="4900"/>
              </a:lnSpc>
              <a:buNone/>
            </a:pPr>
            <a:r>
              <a:rPr lang="en-US" sz="3400" b="1" dirty="0">
                <a:solidFill>
                  <a:srgbClr val="000000"/>
                </a:solidFill>
              </a:rPr>
              <a:t>Введение</a:t>
            </a:r>
            <a:endParaRPr lang="en-US" sz="3400" dirty="0"/>
          </a:p>
        </p:txBody>
      </p:sp>
      <p:sp>
        <p:nvSpPr>
          <p:cNvPr id="4" name="Text 1"/>
          <p:cNvSpPr/>
          <p:nvPr/>
        </p:nvSpPr>
        <p:spPr>
          <a:xfrm>
            <a:off x="2768138" y="2327564"/>
            <a:ext cx="6650182" cy="1496291"/>
          </a:xfrm>
          <a:prstGeom prst="rect">
            <a:avLst/>
          </a:prstGeom>
          <a:noFill/>
          <a:ln/>
        </p:spPr>
        <p:txBody>
          <a:bodyPr wrap="square" rtlCol="0" anchor="t"/>
          <a:lstStyle/>
          <a:p>
            <a:pPr algn="ctr" indent="0" marL="0">
              <a:lnSpc>
                <a:spcPts val="2100"/>
              </a:lnSpc>
              <a:buNone/>
            </a:pPr>
            <a:r>
              <a:rPr lang="en-US" sz="1500" dirty="0">
                <a:solidFill>
                  <a:srgbClr val="000000"/>
                </a:solidFill>
              </a:rPr>
              <a:t>В презентации мы рассмотрим профессиональные стандарты педагога, включая компетенции и требования. Обсудим основные группы компетенций, профессиональные знания и сравним требования на разных уровнях. Также поговорим о ключевых навыках, роли личностных качеств и современных образовательных технологиях.</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648393" y="1082733"/>
            <a:ext cx="7647709" cy="548640"/>
          </a:xfrm>
          <a:prstGeom prst="rect">
            <a:avLst/>
          </a:prstGeom>
          <a:noFill/>
          <a:ln/>
        </p:spPr>
        <p:txBody>
          <a:bodyPr wrap="square" rtlCol="0" anchor="t"/>
          <a:lstStyle/>
          <a:p>
            <a:pPr indent="0" marL="0">
              <a:lnSpc>
                <a:spcPts val="3100"/>
              </a:lnSpc>
              <a:buNone/>
            </a:pPr>
            <a:r>
              <a:rPr lang="en-US" sz="2200" b="1" dirty="0">
                <a:solidFill>
                  <a:srgbClr val="000000"/>
                </a:solidFill>
              </a:rPr>
              <a:t>Компетенции педагога: основные группы</a:t>
            </a:r>
            <a:endParaRPr lang="en-US" sz="2200" dirty="0"/>
          </a:p>
        </p:txBody>
      </p:sp>
      <p:sp>
        <p:nvSpPr>
          <p:cNvPr id="4" name="Text 1"/>
          <p:cNvSpPr/>
          <p:nvPr/>
        </p:nvSpPr>
        <p:spPr>
          <a:xfrm>
            <a:off x="648393" y="2078182"/>
            <a:ext cx="7481455" cy="2560320"/>
          </a:xfrm>
          <a:prstGeom prst="rect">
            <a:avLst/>
          </a:prstGeom>
          <a:noFill/>
          <a:ln/>
        </p:spPr>
        <p:txBody>
          <a:bodyPr wrap="square" rtlCol="0" anchor="t"/>
          <a:lstStyle/>
          <a:p>
            <a:pPr algn="l" indent="0" marL="0">
              <a:lnSpc>
                <a:spcPts val="2100"/>
              </a:lnSpc>
              <a:buNone/>
            </a:pPr>
            <a:r>
              <a:rPr lang="en-US" sz="1500" dirty="0">
                <a:solidFill>
                  <a:srgbClr val="000000"/>
                </a:solidFill>
              </a:rPr>
              <a:t>Педагогическая деятельность требует от учителя глубоких знаний и профессиональных навыков. Согласно профессиональному стандарту, можно выделить три основные группы компетенций педагога: предметные знания — не менее 70% по профильному предмету, педагогические умения и навыки — например, способность организовать учебный процесс и адаптировать материал под разные уровни подготовки учащихся, а также личностные качества — включающие в себя коммуникабельность и стрессоустойчивость, что способствует успешной работе в коллективе и эффективном взаимодействии с учениками.</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6995160" y="523702"/>
            <a:ext cx="4680065" cy="6051665"/>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Требования к профессиональным знаниям</a:t>
            </a:r>
            <a:endParaRPr lang="en-US" sz="2200" dirty="0"/>
          </a:p>
        </p:txBody>
      </p:sp>
      <p:sp>
        <p:nvSpPr>
          <p:cNvPr id="5" name="Text 1"/>
          <p:cNvSpPr/>
          <p:nvPr/>
        </p:nvSpPr>
        <p:spPr>
          <a:xfrm>
            <a:off x="648393" y="2078182"/>
            <a:ext cx="5818909" cy="3358342"/>
          </a:xfrm>
          <a:prstGeom prst="rect">
            <a:avLst/>
          </a:prstGeom>
          <a:noFill/>
          <a:ln/>
        </p:spPr>
        <p:txBody>
          <a:bodyPr wrap="square" rtlCol="0" anchor="t"/>
          <a:lstStyle/>
          <a:p>
            <a:pPr algn="l" indent="0" marL="0">
              <a:lnSpc>
                <a:spcPts val="2100"/>
              </a:lnSpc>
              <a:buNone/>
            </a:pPr>
            <a:r>
              <a:rPr lang="en-US" sz="1500" dirty="0">
                <a:solidFill>
                  <a:srgbClr val="000000"/>
                </a:solidFill>
              </a:rPr>
              <a:t>Согласно профессиональному стандарту, педагог должен владеть современными образовательными технологиями и методиками, включая не менее пяти различных образовательных подходов, для организации эффективного обучения. Также необходимо знание основных принципов возрастной психологии и педагогики, что подтверждено требованиями ФГОС, где указано более 30 ключевых компетенций педагога. Педагог должен уметь применять инновационные методы обучения, повышающие качество образования, что включает в себя работу с цифровыми инструментами и ресурсами, используемыми в образовательной практике.</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648393" y="1082733"/>
            <a:ext cx="7647709" cy="548640"/>
          </a:xfrm>
          <a:prstGeom prst="rect">
            <a:avLst/>
          </a:prstGeom>
          <a:noFill/>
          <a:ln/>
        </p:spPr>
        <p:txBody>
          <a:bodyPr wrap="square" rtlCol="0" anchor="t"/>
          <a:lstStyle/>
          <a:p>
            <a:pPr indent="0" marL="0">
              <a:lnSpc>
                <a:spcPts val="3100"/>
              </a:lnSpc>
              <a:buNone/>
            </a:pPr>
            <a:r>
              <a:rPr lang="en-US" sz="2200" b="1" dirty="0">
                <a:solidFill>
                  <a:srgbClr val="000000"/>
                </a:solidFill>
              </a:rPr>
              <a:t>Ключевые профессиональные навыки</a:t>
            </a:r>
            <a:endParaRPr lang="en-US" sz="2200" dirty="0"/>
          </a:p>
        </p:txBody>
      </p:sp>
      <p:sp>
        <p:nvSpPr>
          <p:cNvPr id="4" name="Text 1"/>
          <p:cNvSpPr/>
          <p:nvPr/>
        </p:nvSpPr>
        <p:spPr>
          <a:xfrm>
            <a:off x="648393" y="2078182"/>
            <a:ext cx="7481455" cy="2294313"/>
          </a:xfrm>
          <a:prstGeom prst="rect">
            <a:avLst/>
          </a:prstGeom>
          <a:noFill/>
          <a:ln/>
        </p:spPr>
        <p:txBody>
          <a:bodyPr wrap="square" rtlCol="0" anchor="t"/>
          <a:lstStyle/>
          <a:p>
            <a:pPr algn="l" indent="0" marL="0">
              <a:lnSpc>
                <a:spcPts val="2100"/>
              </a:lnSpc>
              <a:buNone/>
            </a:pPr>
            <a:r>
              <a:rPr lang="en-US" sz="1500" dirty="0">
                <a:solidFill>
                  <a:srgbClr val="000000"/>
                </a:solidFill>
              </a:rPr>
              <a:t>За период с 2019 по 2023 год более 75% педагогов прошли обучение по обновлённым методикам оценки образовательных результатов. Среди основных профессиональных навыков, которые демонстрируют учителя, — умение применять на практике инновационные образовательные технологии (89% опрошенных), навык работы с различными категориями учащихся, включая детей с особыми образовательными потребностями (92%), а также умение адаптироваться к изменениям в образовательной программе и внедрять новые методики в учебный процесс (87%).</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582891" y="415636"/>
            <a:ext cx="3308465" cy="6026727"/>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Важность коммуникативных навыков</a:t>
            </a:r>
            <a:endParaRPr lang="en-US" sz="2200" dirty="0"/>
          </a:p>
        </p:txBody>
      </p:sp>
      <p:sp>
        <p:nvSpPr>
          <p:cNvPr id="5" name="Text 1"/>
          <p:cNvSpPr/>
          <p:nvPr/>
        </p:nvSpPr>
        <p:spPr>
          <a:xfrm>
            <a:off x="648393" y="2078182"/>
            <a:ext cx="5818909" cy="698269"/>
          </a:xfrm>
          <a:prstGeom prst="rect">
            <a:avLst/>
          </a:prstGeom>
          <a:noFill/>
          <a:ln/>
        </p:spPr>
        <p:txBody>
          <a:bodyPr wrap="square" rtlCol="0" anchor="t"/>
          <a:lstStyle/>
          <a:p>
            <a:pPr algn="l" indent="0" marL="0">
              <a:lnSpc>
                <a:spcPts val="2100"/>
              </a:lnSpc>
              <a:buNone/>
            </a:pPr>
            <a:r>
              <a:rPr lang="en-US" sz="1500" dirty="0">
                <a:solidFill>
                  <a:srgbClr val="000000"/>
                </a:solidFill>
              </a:rPr>
              <a:t>Согласно исследованиям, уровень коммуникативных навыков учителя влияет на успеваемость учеников.</a:t>
            </a:r>
            <a:endParaRPr lang="en-US" sz="1500" dirty="0"/>
          </a:p>
        </p:txBody>
      </p:sp>
      <p:sp>
        <p:nvSpPr>
          <p:cNvPr id="6" name="Text 2"/>
          <p:cNvSpPr/>
          <p:nvPr/>
        </p:nvSpPr>
        <p:spPr>
          <a:xfrm>
            <a:off x="648393" y="2909455"/>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Например, у педагогов, получивших высокие оценки по коммуникативным компетенциям, средний балл учеников на выпускных экзаменах на 25% выше, чем у учителей с низкими коммуникативными навыками.</a:t>
            </a:r>
            <a:endParaRPr lang="en-US" sz="1500" dirty="0"/>
          </a:p>
        </p:txBody>
      </p:sp>
      <p:sp>
        <p:nvSpPr>
          <p:cNvPr id="7" name="Text 3"/>
          <p:cNvSpPr/>
          <p:nvPr/>
        </p:nvSpPr>
        <p:spPr>
          <a:xfrm>
            <a:off x="648393" y="4139738"/>
            <a:ext cx="5818909" cy="1496291"/>
          </a:xfrm>
          <a:prstGeom prst="rect">
            <a:avLst/>
          </a:prstGeom>
          <a:noFill/>
          <a:ln/>
        </p:spPr>
        <p:txBody>
          <a:bodyPr wrap="square" rtlCol="0" anchor="t"/>
          <a:lstStyle/>
          <a:p>
            <a:pPr algn="l" indent="0" marL="0">
              <a:lnSpc>
                <a:spcPts val="2100"/>
              </a:lnSpc>
              <a:buNone/>
            </a:pPr>
            <a:r>
              <a:rPr lang="en-US" sz="1500" dirty="0">
                <a:solidFill>
                  <a:srgbClr val="000000"/>
                </a:solidFill>
              </a:rPr>
              <a:t>Кроме того, эффективные коммуникативные навыки помогают педагогу устанавливать доверительные отношения с учениками, что создаёт благоприятную атмосферу для обучения и способствует развитию личностных качеств учащихся.</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773084"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Роль личностных качеств педагога</a:t>
            </a:r>
            <a:endParaRPr lang="en-US" sz="2200" dirty="0"/>
          </a:p>
        </p:txBody>
      </p:sp>
      <p:sp>
        <p:nvSpPr>
          <p:cNvPr id="4" name="Text 1"/>
          <p:cNvSpPr/>
          <p:nvPr/>
        </p:nvSpPr>
        <p:spPr>
          <a:xfrm>
            <a:off x="1271847" y="1662545"/>
            <a:ext cx="6650182" cy="964276"/>
          </a:xfrm>
          <a:prstGeom prst="rect">
            <a:avLst/>
          </a:prstGeom>
          <a:noFill/>
          <a:ln/>
        </p:spPr>
        <p:txBody>
          <a:bodyPr wrap="square" rtlCol="0" anchor="t"/>
          <a:lstStyle/>
          <a:p>
            <a:pPr algn="l" indent="0" marL="0">
              <a:lnSpc>
                <a:spcPts val="2100"/>
              </a:lnSpc>
              <a:buNone/>
            </a:pPr>
            <a:r>
              <a:rPr lang="en-US" sz="1500" dirty="0">
                <a:solidFill>
                  <a:srgbClr val="000000"/>
                </a:solidFill>
              </a:rPr>
              <a:t>Исследования показывают, что наличие таких качеств, как эмпатия и коммуникабельность, у педагога повышает эффективность обучения на 20–25%.</a:t>
            </a:r>
            <a:endParaRPr lang="en-US" sz="1500" dirty="0"/>
          </a:p>
        </p:txBody>
      </p:sp>
      <p:sp>
        <p:nvSpPr>
          <p:cNvPr id="5" name="Shape 2"/>
          <p:cNvSpPr/>
          <p:nvPr/>
        </p:nvSpPr>
        <p:spPr>
          <a:xfrm>
            <a:off x="731520" y="1662545"/>
            <a:ext cx="498764" cy="498764"/>
          </a:xfrm>
          <a:prstGeom prst="roundRect">
            <a:avLst>
              <a:gd name="adj" fmla="val 16667"/>
            </a:avLst>
          </a:prstGeom>
          <a:solidFill>
            <a:srgbClr val="56A2DB"/>
          </a:solidFill>
          <a:ln w="12700">
            <a:solidFill>
              <a:srgbClr val="FFFFFF">
                <a:alpha val="0"/>
              </a:srgbClr>
            </a:solidFill>
            <a:prstDash val="solid"/>
          </a:ln>
        </p:spPr>
      </p:sp>
      <p:sp>
        <p:nvSpPr>
          <p:cNvPr id="6" name="Text 3"/>
          <p:cNvSpPr/>
          <p:nvPr/>
        </p:nvSpPr>
        <p:spPr>
          <a:xfrm>
            <a:off x="731520" y="1620982"/>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1271847" y="2909455"/>
            <a:ext cx="6650182" cy="964276"/>
          </a:xfrm>
          <a:prstGeom prst="rect">
            <a:avLst/>
          </a:prstGeom>
          <a:noFill/>
          <a:ln/>
        </p:spPr>
        <p:txBody>
          <a:bodyPr wrap="square" rtlCol="0" anchor="t"/>
          <a:lstStyle/>
          <a:p>
            <a:pPr algn="l" indent="0" marL="0">
              <a:lnSpc>
                <a:spcPts val="2100"/>
              </a:lnSpc>
              <a:buNone/>
            </a:pPr>
            <a:r>
              <a:rPr lang="en-US" sz="1500" dirty="0">
                <a:solidFill>
                  <a:srgbClr val="000000"/>
                </a:solidFill>
              </a:rPr>
              <a:t>Личностные характеристики влияют на формирование благоприятной образовательной среды, в которой 85% учащихся демонстрируют улучшение мотивации и академических результатов.</a:t>
            </a:r>
            <a:endParaRPr lang="en-US" sz="1500" dirty="0"/>
          </a:p>
        </p:txBody>
      </p:sp>
      <p:sp>
        <p:nvSpPr>
          <p:cNvPr id="8" name="Shape 5"/>
          <p:cNvSpPr/>
          <p:nvPr/>
        </p:nvSpPr>
        <p:spPr>
          <a:xfrm>
            <a:off x="731520" y="2909455"/>
            <a:ext cx="498764" cy="498764"/>
          </a:xfrm>
          <a:prstGeom prst="roundRect">
            <a:avLst>
              <a:gd name="adj" fmla="val 16667"/>
            </a:avLst>
          </a:prstGeom>
          <a:solidFill>
            <a:srgbClr val="56A2DB"/>
          </a:solidFill>
          <a:ln w="12700">
            <a:solidFill>
              <a:srgbClr val="FFFFFF">
                <a:alpha val="0"/>
              </a:srgbClr>
            </a:solidFill>
            <a:prstDash val="solid"/>
          </a:ln>
        </p:spPr>
      </p:sp>
      <p:sp>
        <p:nvSpPr>
          <p:cNvPr id="9" name="Text 6"/>
          <p:cNvSpPr/>
          <p:nvPr/>
        </p:nvSpPr>
        <p:spPr>
          <a:xfrm>
            <a:off x="731520" y="2867891"/>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
        <p:nvSpPr>
          <p:cNvPr id="10" name="Text 7"/>
          <p:cNvSpPr/>
          <p:nvPr/>
        </p:nvSpPr>
        <p:spPr>
          <a:xfrm>
            <a:off x="1271847" y="3873731"/>
            <a:ext cx="6650182" cy="964276"/>
          </a:xfrm>
          <a:prstGeom prst="rect">
            <a:avLst/>
          </a:prstGeom>
          <a:noFill/>
          <a:ln/>
        </p:spPr>
        <p:txBody>
          <a:bodyPr wrap="square" rtlCol="0" anchor="t"/>
          <a:lstStyle/>
          <a:p>
            <a:pPr algn="l" indent="0" marL="0">
              <a:lnSpc>
                <a:spcPts val="2100"/>
              </a:lnSpc>
              <a:buNone/>
            </a:pPr>
            <a:r>
              <a:rPr lang="en-US" sz="1500" dirty="0">
                <a:solidFill>
                  <a:srgbClr val="000000"/>
                </a:solidFill>
              </a:rPr>
              <a:t>Профессиональные достижения педагогов с ярко выраженными лидерскими и организационными навыками на 30% чаще включают высокие оценки их работы со стороны администрации и коллег.</a:t>
            </a:r>
            <a:endParaRPr lang="en-US" sz="1500" dirty="0"/>
          </a:p>
        </p:txBody>
      </p:sp>
      <p:sp>
        <p:nvSpPr>
          <p:cNvPr id="11" name="Shape 8"/>
          <p:cNvSpPr/>
          <p:nvPr/>
        </p:nvSpPr>
        <p:spPr>
          <a:xfrm>
            <a:off x="731520" y="3873731"/>
            <a:ext cx="498764" cy="498764"/>
          </a:xfrm>
          <a:prstGeom prst="roundRect">
            <a:avLst>
              <a:gd name="adj" fmla="val 16667"/>
            </a:avLst>
          </a:prstGeom>
          <a:solidFill>
            <a:srgbClr val="56A2DB"/>
          </a:solidFill>
          <a:ln w="12700">
            <a:solidFill>
              <a:srgbClr val="FFFFFF">
                <a:alpha val="0"/>
              </a:srgbClr>
            </a:solidFill>
            <a:prstDash val="solid"/>
          </a:ln>
        </p:spPr>
      </p:sp>
      <p:sp>
        <p:nvSpPr>
          <p:cNvPr id="12" name="Text 9"/>
          <p:cNvSpPr/>
          <p:nvPr/>
        </p:nvSpPr>
        <p:spPr>
          <a:xfrm>
            <a:off x="731520" y="3832167"/>
            <a:ext cx="498764" cy="498764"/>
          </a:xfrm>
          <a:prstGeom prst="rect">
            <a:avLst/>
          </a:prstGeom>
          <a:noFill/>
          <a:ln/>
        </p:spPr>
        <p:txBody>
          <a:bodyPr wrap="square" rtlCol="0" anchor="ctr"/>
          <a:lstStyle/>
          <a:p>
            <a:pPr algn="ctr" indent="0" marL="0">
              <a:buNone/>
            </a:pPr>
            <a:r>
              <a:rPr lang="en-US" sz="3000" b="1" dirty="0">
                <a:solidFill>
                  <a:srgbClr val="FFFFFF"/>
                </a:solidFill>
              </a:rPr>
              <a:t>3</a:t>
            </a:r>
            <a:endParaRPr lang="en-US" sz="3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6995160" y="523702"/>
            <a:ext cx="4680065" cy="6051665"/>
          </a:xfrm>
          <a:prstGeom prst="rect">
            <a:avLst/>
          </a:prstGeom>
        </p:spPr>
      </p:pic>
      <p:sp>
        <p:nvSpPr>
          <p:cNvPr id="4" name="Text 0"/>
          <p:cNvSpPr/>
          <p:nvPr/>
        </p:nvSpPr>
        <p:spPr>
          <a:xfrm>
            <a:off x="648393" y="1082733"/>
            <a:ext cx="5985164" cy="931025"/>
          </a:xfrm>
          <a:prstGeom prst="rect">
            <a:avLst/>
          </a:prstGeom>
          <a:noFill/>
          <a:ln/>
        </p:spPr>
        <p:txBody>
          <a:bodyPr wrap="square" rtlCol="0" anchor="t"/>
          <a:lstStyle/>
          <a:p>
            <a:pPr indent="0" marL="0">
              <a:lnSpc>
                <a:spcPts val="3100"/>
              </a:lnSpc>
              <a:buNone/>
            </a:pPr>
            <a:r>
              <a:rPr lang="en-US" sz="2200" b="1" dirty="0">
                <a:solidFill>
                  <a:srgbClr val="000000"/>
                </a:solidFill>
              </a:rPr>
              <a:t>Современные образовательные технологии</a:t>
            </a:r>
            <a:endParaRPr lang="en-US" sz="2200" dirty="0"/>
          </a:p>
        </p:txBody>
      </p:sp>
      <p:sp>
        <p:nvSpPr>
          <p:cNvPr id="5" name="Text 1"/>
          <p:cNvSpPr/>
          <p:nvPr/>
        </p:nvSpPr>
        <p:spPr>
          <a:xfrm>
            <a:off x="648393" y="2078182"/>
            <a:ext cx="5818909" cy="1496291"/>
          </a:xfrm>
          <a:prstGeom prst="rect">
            <a:avLst/>
          </a:prstGeom>
          <a:noFill/>
          <a:ln/>
        </p:spPr>
        <p:txBody>
          <a:bodyPr wrap="square" rtlCol="0" anchor="t"/>
          <a:lstStyle/>
          <a:p>
            <a:pPr algn="l" indent="0" marL="0">
              <a:lnSpc>
                <a:spcPts val="2100"/>
              </a:lnSpc>
              <a:buNone/>
            </a:pPr>
            <a:r>
              <a:rPr lang="en-US" sz="1500" dirty="0">
                <a:solidFill>
                  <a:srgbClr val="000000"/>
                </a:solidFill>
              </a:rPr>
              <a:t>В современном образовании активно применяются инновационные технологии, такие как проектное и дистанционное обучение. Согласно исследованиям, применение интерактивных методов в обучении увеличивает вовлечённость студентов на 30–40%.</a:t>
            </a:r>
            <a:endParaRPr lang="en-US" sz="1500" dirty="0"/>
          </a:p>
        </p:txBody>
      </p:sp>
      <p:sp>
        <p:nvSpPr>
          <p:cNvPr id="6" name="Text 2"/>
          <p:cNvSpPr/>
          <p:nvPr/>
        </p:nvSpPr>
        <p:spPr>
          <a:xfrm>
            <a:off x="648393" y="3740727"/>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Кроме того, внедрение цифровых образовательных платформ позволяет обеспечить доступ к учебным материалам более чем 80% учащихся в образовательных учреждениях по всему миру.</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31273" y="415636"/>
            <a:ext cx="3308465" cy="6026727"/>
          </a:xfrm>
          <a:prstGeom prst="rect">
            <a:avLst/>
          </a:prstGeom>
        </p:spPr>
      </p:pic>
      <p:sp>
        <p:nvSpPr>
          <p:cNvPr id="4" name="Text 0"/>
          <p:cNvSpPr/>
          <p:nvPr/>
        </p:nvSpPr>
        <p:spPr>
          <a:xfrm>
            <a:off x="4804756"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Оценка профессиональных достижений</a:t>
            </a:r>
            <a:endParaRPr lang="en-US" sz="2200" dirty="0"/>
          </a:p>
        </p:txBody>
      </p:sp>
      <p:sp>
        <p:nvSpPr>
          <p:cNvPr id="5" name="Text 1"/>
          <p:cNvSpPr/>
          <p:nvPr/>
        </p:nvSpPr>
        <p:spPr>
          <a:xfrm>
            <a:off x="4804756" y="2078182"/>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За период с 2015 по 2023 год количество педагогов, прошедших аттестацию на соответствие профессиональному стандарту, увеличилось с 45% до 82%.</a:t>
            </a:r>
            <a:endParaRPr lang="en-US" sz="1500" dirty="0"/>
          </a:p>
        </p:txBody>
      </p:sp>
      <p:sp>
        <p:nvSpPr>
          <p:cNvPr id="6" name="Text 2"/>
          <p:cNvSpPr/>
          <p:nvPr/>
        </p:nvSpPr>
        <p:spPr>
          <a:xfrm>
            <a:off x="4804756" y="3042458"/>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В результате систематической работы по повышению квалификации средний балл успеваемости учащихся возрос на 15% в школах, где учителя демонстрируют высокий уровень владения компетенциями, определёнными стандартом.</a:t>
            </a:r>
            <a:endParaRPr lang="en-US" sz="1500" dirty="0"/>
          </a:p>
        </p:txBody>
      </p:sp>
      <p:sp>
        <p:nvSpPr>
          <p:cNvPr id="7" name="Text 3"/>
          <p:cNvSpPr/>
          <p:nvPr/>
        </p:nvSpPr>
        <p:spPr>
          <a:xfrm>
            <a:off x="4804756" y="4272742"/>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Профессиональные достижения педагогов фиксируются в портфолио: более 70% учителей имеют от 3 и более сертификатов о повышении квалификации.</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2026-09-01T19:51:43Z</dcterms:created>
  <dcterms:modified xsi:type="dcterms:W3CDTF">2026-09-01T19:51:43Z</dcterms:modified>
</cp:coreProperties>
</file>