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248987"/>
            <a:ext cx="5153891" cy="4322618"/>
          </a:xfrm>
          <a:prstGeom prst="rect">
            <a:avLst/>
          </a:prstGeom>
          <a:noFill/>
          <a:ln/>
        </p:spPr>
        <p:txBody>
          <a:bodyPr wrap="square" rtlCol="0" anchor="t"/>
          <a:lstStyle/>
          <a:p>
            <a:pPr algn="l" indent="0" marL="0">
              <a:lnSpc>
                <a:spcPts val="6700"/>
              </a:lnSpc>
              <a:buNone/>
            </a:pPr>
            <a:r>
              <a:rPr lang="en-US" sz="4600" b="1" dirty="0">
                <a:solidFill>
                  <a:srgbClr val="000000"/>
                </a:solidFill>
              </a:rPr>
              <a:t>Сатурн: Кольца изо льда и камня, Титан (атмосфера и озера метана)</a:t>
            </a:r>
            <a:endParaRPr lang="en-US" sz="46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мы рассмотрим уникальные особенности Сатурна, включая его кольца, состоящие из льда и камня. Отдельное внимание будет уделено Титану — одному из его спутников с атмосферой и озёрами метана. Также мы сравним Титан с Землёй и изучим методы исследования этих космических объектов.</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Сатурн: общая информация</a:t>
            </a:r>
            <a:endParaRPr lang="en-US" sz="2200" dirty="0"/>
          </a:p>
        </p:txBody>
      </p:sp>
      <p:sp>
        <p:nvSpPr>
          <p:cNvPr id="4" name="Text 1"/>
          <p:cNvSpPr/>
          <p:nvPr/>
        </p:nvSpPr>
        <p:spPr>
          <a:xfrm>
            <a:off x="1271847" y="2078182"/>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Сатурн — шестая планета от Солнца, имеет экваториальный радиус 60 268 километров и массу, составляющую 5,6834e26 кг. Год на Сатурне длится 10 759 дней, а его средняя плотность составляет около 0,687 г/см³, что делает планету наименее плотной среди планет Солнечной системы.</a:t>
            </a:r>
            <a:endParaRPr lang="en-US" sz="1500" dirty="0"/>
          </a:p>
        </p:txBody>
      </p:sp>
      <p:sp>
        <p:nvSpPr>
          <p:cNvPr id="5" name="Text 2"/>
          <p:cNvSpPr/>
          <p:nvPr/>
        </p:nvSpPr>
        <p:spPr>
          <a:xfrm>
            <a:off x="1271847" y="3241964"/>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Сатурн известен своими кольцами, состоящими из миллиардов мелких частиц льда и камней, которые образуют сложные и удивительные структуры.</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Кольца Сатурна: состав и структура</a:t>
            </a:r>
            <a:endParaRPr lang="en-US" sz="2200" dirty="0"/>
          </a:p>
        </p:txBody>
      </p:sp>
      <p:sp>
        <p:nvSpPr>
          <p:cNvPr id="5" name="Text 1"/>
          <p:cNvSpPr/>
          <p:nvPr/>
        </p:nvSpPr>
        <p:spPr>
          <a:xfrm>
            <a:off x="5636029" y="2078182"/>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Кольца Сатурна состоят из миллиардов мелких частиц, размеры которых варьируются от нескольких миллиметров до десяти метров в диаметре. Основу колец составляют водяной лёд и мелкие частицы пыли, их толщина не превышает нескольких десятков метров, а расстояние от планеты составляет от 7 тыс. до 80 тыс. км. В главном кольце содержится около 99 % всей массы системы колец Сатурна.</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565265"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Физические характеристики Титана</a:t>
            </a:r>
            <a:endParaRPr lang="en-US" sz="2200" dirty="0"/>
          </a:p>
        </p:txBody>
      </p:sp>
      <p:sp>
        <p:nvSpPr>
          <p:cNvPr id="4" name="Text 1"/>
          <p:cNvSpPr/>
          <p:nvPr/>
        </p:nvSpPr>
        <p:spPr>
          <a:xfrm>
            <a:off x="1064029" y="1995055"/>
            <a:ext cx="10058400" cy="432262"/>
          </a:xfrm>
          <a:prstGeom prst="rect">
            <a:avLst/>
          </a:prstGeom>
          <a:noFill/>
          <a:ln/>
        </p:spPr>
        <p:txBody>
          <a:bodyPr wrap="square" rtlCol="0" anchor="t"/>
          <a:lstStyle/>
          <a:p>
            <a:pPr algn="l" indent="0" marL="0">
              <a:lnSpc>
                <a:spcPts val="2100"/>
              </a:lnSpc>
              <a:buNone/>
            </a:pPr>
            <a:r>
              <a:rPr lang="en-US" sz="1500" dirty="0">
                <a:solidFill>
                  <a:srgbClr val="000000"/>
                </a:solidFill>
              </a:rPr>
              <a:t>Титан — крупнейший спутник Сатурна, его диаметр составляет 5170 километров.</a:t>
            </a:r>
            <a:endParaRPr lang="en-US" sz="1500" dirty="0"/>
          </a:p>
        </p:txBody>
      </p:sp>
      <p:sp>
        <p:nvSpPr>
          <p:cNvPr id="5" name="Shape 2"/>
          <p:cNvSpPr/>
          <p:nvPr/>
        </p:nvSpPr>
        <p:spPr>
          <a:xfrm>
            <a:off x="523702" y="1995055"/>
            <a:ext cx="498764" cy="498764"/>
          </a:xfrm>
          <a:prstGeom prst="roundRect">
            <a:avLst>
              <a:gd name="adj" fmla="val 16667"/>
            </a:avLst>
          </a:prstGeom>
          <a:solidFill>
            <a:srgbClr val="E6E5FF"/>
          </a:solidFill>
          <a:ln w="12700">
            <a:solidFill>
              <a:srgbClr val="FFFFFF">
                <a:alpha val="0"/>
              </a:srgbClr>
            </a:solidFill>
            <a:prstDash val="solid"/>
          </a:ln>
        </p:spPr>
      </p:sp>
      <p:sp>
        <p:nvSpPr>
          <p:cNvPr id="6" name="Text 3"/>
          <p:cNvSpPr/>
          <p:nvPr/>
        </p:nvSpPr>
        <p:spPr>
          <a:xfrm>
            <a:off x="523702" y="1953491"/>
            <a:ext cx="498764" cy="498764"/>
          </a:xfrm>
          <a:prstGeom prst="rect">
            <a:avLst/>
          </a:prstGeom>
          <a:noFill/>
          <a:ln/>
        </p:spPr>
        <p:txBody>
          <a:bodyPr wrap="square" rtlCol="0" anchor="ctr"/>
          <a:lstStyle/>
          <a:p>
            <a:pPr algn="ctr" indent="0" marL="0">
              <a:buNone/>
            </a:pPr>
            <a:r>
              <a:rPr lang="en-US" sz="3000" b="1" dirty="0">
                <a:solidFill>
                  <a:srgbClr val="6E6EDB"/>
                </a:solidFill>
              </a:rPr>
              <a:t>1</a:t>
            </a:r>
            <a:endParaRPr lang="en-US" sz="3000" dirty="0"/>
          </a:p>
        </p:txBody>
      </p:sp>
      <p:sp>
        <p:nvSpPr>
          <p:cNvPr id="7" name="Text 4"/>
          <p:cNvSpPr/>
          <p:nvPr/>
        </p:nvSpPr>
        <p:spPr>
          <a:xfrm>
            <a:off x="1064029" y="4156364"/>
            <a:ext cx="4655127" cy="964276"/>
          </a:xfrm>
          <a:prstGeom prst="rect">
            <a:avLst/>
          </a:prstGeom>
          <a:noFill/>
          <a:ln/>
        </p:spPr>
        <p:txBody>
          <a:bodyPr wrap="square" rtlCol="0" anchor="t"/>
          <a:lstStyle/>
          <a:p>
            <a:pPr algn="l" indent="0" marL="0">
              <a:lnSpc>
                <a:spcPts val="2100"/>
              </a:lnSpc>
              <a:buNone/>
            </a:pPr>
            <a:r>
              <a:rPr lang="en-US" sz="1500" dirty="0">
                <a:solidFill>
                  <a:srgbClr val="000000"/>
                </a:solidFill>
              </a:rPr>
              <a:t>Атмосферное давление на поверхности Титана достигает 1,46 атмосферы, что в 1,5 раза превышает давление на поверхности Земли.</a:t>
            </a:r>
            <a:endParaRPr lang="en-US" sz="1500" dirty="0"/>
          </a:p>
        </p:txBody>
      </p:sp>
      <p:sp>
        <p:nvSpPr>
          <p:cNvPr id="8" name="Shape 5"/>
          <p:cNvSpPr/>
          <p:nvPr/>
        </p:nvSpPr>
        <p:spPr>
          <a:xfrm>
            <a:off x="523702" y="4156364"/>
            <a:ext cx="498764" cy="498764"/>
          </a:xfrm>
          <a:prstGeom prst="roundRect">
            <a:avLst>
              <a:gd name="adj" fmla="val 16667"/>
            </a:avLst>
          </a:prstGeom>
          <a:solidFill>
            <a:srgbClr val="E6E5FF"/>
          </a:solidFill>
          <a:ln w="12700">
            <a:solidFill>
              <a:srgbClr val="FFFFFF">
                <a:alpha val="0"/>
              </a:srgbClr>
            </a:solidFill>
            <a:prstDash val="solid"/>
          </a:ln>
        </p:spPr>
      </p:sp>
      <p:sp>
        <p:nvSpPr>
          <p:cNvPr id="9" name="Text 6"/>
          <p:cNvSpPr/>
          <p:nvPr/>
        </p:nvSpPr>
        <p:spPr>
          <a:xfrm>
            <a:off x="523702" y="4114800"/>
            <a:ext cx="498764" cy="498764"/>
          </a:xfrm>
          <a:prstGeom prst="rect">
            <a:avLst/>
          </a:prstGeom>
          <a:noFill/>
          <a:ln/>
        </p:spPr>
        <p:txBody>
          <a:bodyPr wrap="square" rtlCol="0" anchor="ctr"/>
          <a:lstStyle/>
          <a:p>
            <a:pPr algn="ctr" indent="0" marL="0">
              <a:buNone/>
            </a:pPr>
            <a:r>
              <a:rPr lang="en-US" sz="3000" b="1" dirty="0">
                <a:solidFill>
                  <a:srgbClr val="6E6EDB"/>
                </a:solidFill>
              </a:rPr>
              <a:t>2</a:t>
            </a:r>
            <a:endParaRPr lang="en-US" sz="3000" dirty="0"/>
          </a:p>
        </p:txBody>
      </p:sp>
      <p:sp>
        <p:nvSpPr>
          <p:cNvPr id="10" name="Text 7"/>
          <p:cNvSpPr/>
          <p:nvPr/>
        </p:nvSpPr>
        <p:spPr>
          <a:xfrm>
            <a:off x="6882938" y="4156364"/>
            <a:ext cx="4655127" cy="964276"/>
          </a:xfrm>
          <a:prstGeom prst="rect">
            <a:avLst/>
          </a:prstGeom>
          <a:noFill/>
          <a:ln/>
        </p:spPr>
        <p:txBody>
          <a:bodyPr wrap="square" rtlCol="0" anchor="t"/>
          <a:lstStyle/>
          <a:p>
            <a:pPr algn="l" indent="0" marL="0">
              <a:lnSpc>
                <a:spcPts val="2100"/>
              </a:lnSpc>
              <a:buNone/>
            </a:pPr>
            <a:r>
              <a:rPr lang="en-US" sz="1500" dirty="0">
                <a:solidFill>
                  <a:srgbClr val="000000"/>
                </a:solidFill>
              </a:rPr>
              <a:t>Средняя температура на Титане составляет около −180 °C, что делает его одним из самых холодных спутников в Солнечной системе.</a:t>
            </a:r>
            <a:endParaRPr lang="en-US" sz="1500" dirty="0"/>
          </a:p>
        </p:txBody>
      </p:sp>
      <p:sp>
        <p:nvSpPr>
          <p:cNvPr id="11" name="Shape 8"/>
          <p:cNvSpPr/>
          <p:nvPr/>
        </p:nvSpPr>
        <p:spPr>
          <a:xfrm>
            <a:off x="6342611" y="4156364"/>
            <a:ext cx="498764" cy="498764"/>
          </a:xfrm>
          <a:prstGeom prst="roundRect">
            <a:avLst>
              <a:gd name="adj" fmla="val 16667"/>
            </a:avLst>
          </a:prstGeom>
          <a:solidFill>
            <a:srgbClr val="E6E5FF"/>
          </a:solidFill>
          <a:ln w="12700">
            <a:solidFill>
              <a:srgbClr val="FFFFFF">
                <a:alpha val="0"/>
              </a:srgbClr>
            </a:solidFill>
            <a:prstDash val="solid"/>
          </a:ln>
        </p:spPr>
      </p:sp>
      <p:sp>
        <p:nvSpPr>
          <p:cNvPr id="12" name="Text 9"/>
          <p:cNvSpPr/>
          <p:nvPr/>
        </p:nvSpPr>
        <p:spPr>
          <a:xfrm>
            <a:off x="6342611" y="4114800"/>
            <a:ext cx="498764" cy="498764"/>
          </a:xfrm>
          <a:prstGeom prst="rect">
            <a:avLst/>
          </a:prstGeom>
          <a:noFill/>
          <a:ln/>
        </p:spPr>
        <p:txBody>
          <a:bodyPr wrap="square" rtlCol="0" anchor="ctr"/>
          <a:lstStyle/>
          <a:p>
            <a:pPr algn="ctr" indent="0" marL="0">
              <a:buNone/>
            </a:pPr>
            <a:r>
              <a:rPr lang="en-US" sz="3000" b="1" dirty="0">
                <a:solidFill>
                  <a:srgbClr val="6E6EDB"/>
                </a:solidFill>
              </a:rPr>
              <a:t>3</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Озера метана на Титане</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На спутнике Сатурна Титане обнаружены десятки крупных озёр метана, суммарная площадь которых составляет около 20 000 квадратных километров.</a:t>
            </a:r>
            <a:endParaRPr lang="en-US" sz="1500" dirty="0"/>
          </a:p>
        </p:txBody>
      </p:sp>
      <p:sp>
        <p:nvSpPr>
          <p:cNvPr id="6" name="Text 2"/>
          <p:cNvSpPr/>
          <p:nvPr/>
        </p:nvSpPr>
        <p:spPr>
          <a:xfrm>
            <a:off x="648393" y="3042458"/>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В северном полушарии Титана зафиксировано около 100 подобных водоёмов, причём крупнейшее из них достигает в длину примерно 800 километров.</a:t>
            </a:r>
            <a:endParaRPr lang="en-US" sz="1500" dirty="0"/>
          </a:p>
        </p:txBody>
      </p:sp>
      <p:sp>
        <p:nvSpPr>
          <p:cNvPr id="7" name="Text 3"/>
          <p:cNvSpPr/>
          <p:nvPr/>
        </p:nvSpPr>
        <p:spPr>
          <a:xfrm>
            <a:off x="648393" y="4006735"/>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Эти озёра метана представляют особый интерес для учёных как потенциальный объект для изучения уникальных химических процессов в условиях низких температур.</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Исследования Титана</a:t>
            </a:r>
            <a:endParaRPr lang="en-US" sz="2200" dirty="0"/>
          </a:p>
        </p:txBody>
      </p:sp>
      <p:sp>
        <p:nvSpPr>
          <p:cNvPr id="4" name="Text 1"/>
          <p:cNvSpPr/>
          <p:nvPr/>
        </p:nvSpPr>
        <p:spPr>
          <a:xfrm>
            <a:off x="1271847" y="166254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По данным космических аппаратов, атмосфера Титана состоит преимущественно из азота (около 95%), с небольшими примесями метана и других газов.</a:t>
            </a:r>
            <a:endParaRPr lang="en-US" sz="1500" dirty="0"/>
          </a:p>
        </p:txBody>
      </p:sp>
      <p:sp>
        <p:nvSpPr>
          <p:cNvPr id="5" name="Shape 2"/>
          <p:cNvSpPr/>
          <p:nvPr/>
        </p:nvSpPr>
        <p:spPr>
          <a:xfrm>
            <a:off x="731520" y="1662545"/>
            <a:ext cx="498764" cy="498764"/>
          </a:xfrm>
          <a:prstGeom prst="roundRect">
            <a:avLst>
              <a:gd name="adj" fmla="val 16667"/>
            </a:avLst>
          </a:prstGeom>
          <a:solidFill>
            <a:srgbClr val="E6E5FF"/>
          </a:solidFill>
          <a:ln w="12700">
            <a:solidFill>
              <a:srgbClr val="FFFFFF">
                <a:alpha val="0"/>
              </a:srgbClr>
            </a:solidFill>
            <a:prstDash val="solid"/>
          </a:ln>
        </p:spPr>
      </p:sp>
      <p:sp>
        <p:nvSpPr>
          <p:cNvPr id="6" name="Text 3"/>
          <p:cNvSpPr/>
          <p:nvPr/>
        </p:nvSpPr>
        <p:spPr>
          <a:xfrm>
            <a:off x="731520" y="1620982"/>
            <a:ext cx="498764" cy="498764"/>
          </a:xfrm>
          <a:prstGeom prst="rect">
            <a:avLst/>
          </a:prstGeom>
          <a:noFill/>
          <a:ln/>
        </p:spPr>
        <p:txBody>
          <a:bodyPr wrap="square" rtlCol="0" anchor="ctr"/>
          <a:lstStyle/>
          <a:p>
            <a:pPr algn="ctr" indent="0" marL="0">
              <a:buNone/>
            </a:pPr>
            <a:r>
              <a:rPr lang="en-US" sz="3000" b="1" dirty="0">
                <a:solidFill>
                  <a:srgbClr val="6E6EDB"/>
                </a:solidFill>
              </a:rPr>
              <a:t>1</a:t>
            </a:r>
            <a:endParaRPr lang="en-US" sz="3000" dirty="0"/>
          </a:p>
        </p:txBody>
      </p:sp>
      <p:sp>
        <p:nvSpPr>
          <p:cNvPr id="7" name="Text 4"/>
          <p:cNvSpPr/>
          <p:nvPr/>
        </p:nvSpPr>
        <p:spPr>
          <a:xfrm>
            <a:off x="1271847" y="2909455"/>
            <a:ext cx="6650182" cy="1230284"/>
          </a:xfrm>
          <a:prstGeom prst="rect">
            <a:avLst/>
          </a:prstGeom>
          <a:noFill/>
          <a:ln/>
        </p:spPr>
        <p:txBody>
          <a:bodyPr wrap="square" rtlCol="0" anchor="t"/>
          <a:lstStyle/>
          <a:p>
            <a:pPr algn="l" indent="0" marL="0">
              <a:lnSpc>
                <a:spcPts val="2100"/>
              </a:lnSpc>
              <a:buNone/>
            </a:pPr>
            <a:r>
              <a:rPr lang="en-US" sz="1500" dirty="0">
                <a:solidFill>
                  <a:srgbClr val="000000"/>
                </a:solidFill>
              </a:rPr>
              <a:t>В 2005 году с помощью космического аппарата «Кассини» было получено подтверждение наличия озёр на поверхности Титана, которые содержат метан, а их площадь достигает десятков тысяч квадратных километров.</a:t>
            </a:r>
            <a:endParaRPr lang="en-US" sz="1500" dirty="0"/>
          </a:p>
        </p:txBody>
      </p:sp>
      <p:sp>
        <p:nvSpPr>
          <p:cNvPr id="8" name="Shape 5"/>
          <p:cNvSpPr/>
          <p:nvPr/>
        </p:nvSpPr>
        <p:spPr>
          <a:xfrm>
            <a:off x="731520" y="2909455"/>
            <a:ext cx="498764" cy="498764"/>
          </a:xfrm>
          <a:prstGeom prst="roundRect">
            <a:avLst>
              <a:gd name="adj" fmla="val 16667"/>
            </a:avLst>
          </a:prstGeom>
          <a:solidFill>
            <a:srgbClr val="E6E5FF"/>
          </a:solidFill>
          <a:ln w="12700">
            <a:solidFill>
              <a:srgbClr val="FFFFFF">
                <a:alpha val="0"/>
              </a:srgbClr>
            </a:solidFill>
            <a:prstDash val="solid"/>
          </a:ln>
        </p:spPr>
      </p:sp>
      <p:sp>
        <p:nvSpPr>
          <p:cNvPr id="9" name="Text 6"/>
          <p:cNvSpPr/>
          <p:nvPr/>
        </p:nvSpPr>
        <p:spPr>
          <a:xfrm>
            <a:off x="731520" y="2867891"/>
            <a:ext cx="498764" cy="498764"/>
          </a:xfrm>
          <a:prstGeom prst="rect">
            <a:avLst/>
          </a:prstGeom>
          <a:noFill/>
          <a:ln/>
        </p:spPr>
        <p:txBody>
          <a:bodyPr wrap="square" rtlCol="0" anchor="ctr"/>
          <a:lstStyle/>
          <a:p>
            <a:pPr algn="ctr" indent="0" marL="0">
              <a:buNone/>
            </a:pPr>
            <a:r>
              <a:rPr lang="en-US" sz="3000" b="1" dirty="0">
                <a:solidFill>
                  <a:srgbClr val="6E6EDB"/>
                </a:solidFill>
              </a:rPr>
              <a:t>2</a:t>
            </a:r>
            <a:endParaRPr lang="en-US" sz="3000" dirty="0"/>
          </a:p>
        </p:txBody>
      </p:sp>
      <p:sp>
        <p:nvSpPr>
          <p:cNvPr id="10" name="Text 7"/>
          <p:cNvSpPr/>
          <p:nvPr/>
        </p:nvSpPr>
        <p:spPr>
          <a:xfrm>
            <a:off x="1271847" y="4139738"/>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В настоящее время на Титане активно изучаются его уникальные ландшафты и геология, включая возможную гидрологию метана.</a:t>
            </a:r>
            <a:endParaRPr lang="en-US" sz="1500" dirty="0"/>
          </a:p>
        </p:txBody>
      </p:sp>
      <p:sp>
        <p:nvSpPr>
          <p:cNvPr id="11" name="Shape 8"/>
          <p:cNvSpPr/>
          <p:nvPr/>
        </p:nvSpPr>
        <p:spPr>
          <a:xfrm>
            <a:off x="731520" y="4139738"/>
            <a:ext cx="498764" cy="498764"/>
          </a:xfrm>
          <a:prstGeom prst="roundRect">
            <a:avLst>
              <a:gd name="adj" fmla="val 16667"/>
            </a:avLst>
          </a:prstGeom>
          <a:solidFill>
            <a:srgbClr val="E6E5FF"/>
          </a:solidFill>
          <a:ln w="12700">
            <a:solidFill>
              <a:srgbClr val="FFFFFF">
                <a:alpha val="0"/>
              </a:srgbClr>
            </a:solidFill>
            <a:prstDash val="solid"/>
          </a:ln>
        </p:spPr>
      </p:sp>
      <p:sp>
        <p:nvSpPr>
          <p:cNvPr id="12" name="Text 9"/>
          <p:cNvSpPr/>
          <p:nvPr/>
        </p:nvSpPr>
        <p:spPr>
          <a:xfrm>
            <a:off x="731520" y="4098175"/>
            <a:ext cx="498764" cy="498764"/>
          </a:xfrm>
          <a:prstGeom prst="rect">
            <a:avLst/>
          </a:prstGeom>
          <a:noFill/>
          <a:ln/>
        </p:spPr>
        <p:txBody>
          <a:bodyPr wrap="square" rtlCol="0" anchor="ctr"/>
          <a:lstStyle/>
          <a:p>
            <a:pPr algn="ctr" indent="0" marL="0">
              <a:buNone/>
            </a:pPr>
            <a:r>
              <a:rPr lang="en-US" sz="3000" b="1" dirty="0">
                <a:solidFill>
                  <a:srgbClr val="6E6EDB"/>
                </a:solidFill>
              </a:rPr>
              <a:t>3</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Методы изучения Сатурна и Титана</a:t>
            </a:r>
            <a:endParaRPr lang="en-US" sz="2200" dirty="0"/>
          </a:p>
        </p:txBody>
      </p:sp>
      <p:sp>
        <p:nvSpPr>
          <p:cNvPr id="5" name="Text 1"/>
          <p:cNvSpPr/>
          <p:nvPr/>
        </p:nvSpPr>
        <p:spPr>
          <a:xfrm>
            <a:off x="648393" y="2078182"/>
            <a:ext cx="5818909" cy="2826327"/>
          </a:xfrm>
          <a:prstGeom prst="rect">
            <a:avLst/>
          </a:prstGeom>
          <a:noFill/>
          <a:ln/>
        </p:spPr>
        <p:txBody>
          <a:bodyPr wrap="square" rtlCol="0" anchor="t"/>
          <a:lstStyle/>
          <a:p>
            <a:pPr algn="l" indent="0" marL="0">
              <a:lnSpc>
                <a:spcPts val="2100"/>
              </a:lnSpc>
              <a:buNone/>
            </a:pPr>
            <a:r>
              <a:rPr lang="en-US" sz="1500" dirty="0">
                <a:solidFill>
                  <a:srgbClr val="000000"/>
                </a:solidFill>
              </a:rPr>
              <a:t>Для изучения Сатурна используются космические аппараты, такие как «Кассини», который провёл более 200 облётов планеты, передав свыше 40 тысяч снимков. Титан был детально исследован благодаря спускаемому аппарату «Гюйгенс», который собрал данные о поверхности спутника, включая температуру и химический состав атмосферы. Данные для изучения Сатурна и Титана также были получены благодаря радиосигналу, транслируемому зондом «Кассини» в течение 13 лет, обеспечивая непрерывный поток информации о планете и её спутниках.</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513811"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Геологическая активность Титана</a:t>
            </a:r>
            <a:endParaRPr lang="en-US" sz="2200" dirty="0"/>
          </a:p>
        </p:txBody>
      </p:sp>
      <p:sp>
        <p:nvSpPr>
          <p:cNvPr id="5" name="Text 1"/>
          <p:cNvSpPr/>
          <p:nvPr/>
        </p:nvSpPr>
        <p:spPr>
          <a:xfrm>
            <a:off x="4513811" y="2078182"/>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Титан, крупнейший спутник Сатурна, демонстрирует значительную геологическую активность, что подтверждается наличием криовулканов и геотермальных процессов. В 2005 году на Титане было обнаружено более 50 озёр метана и других органических соединений, что свидетельствует о возможных процессах, подобных геологическим циклам на Земле.</a:t>
            </a:r>
            <a:endParaRPr lang="en-US" sz="1500" dirty="0"/>
          </a:p>
        </p:txBody>
      </p:sp>
      <p:sp>
        <p:nvSpPr>
          <p:cNvPr id="6" name="Text 2"/>
          <p:cNvSpPr/>
          <p:nvPr/>
        </p:nvSpPr>
        <p:spPr>
          <a:xfrm>
            <a:off x="4513811" y="4106487"/>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показали, что вулканическая активность на Титане может создавать условия для существования под его поверхностью жидких резервуаров, что делает этот спутник объектом повышенного интереса для научных исследований.</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Перспективы изучения Титана</a:t>
            </a:r>
            <a:endParaRPr lang="en-US" sz="2200" dirty="0"/>
          </a:p>
        </p:txBody>
      </p:sp>
      <p:sp>
        <p:nvSpPr>
          <p:cNvPr id="4" name="Text 1"/>
          <p:cNvSpPr/>
          <p:nvPr/>
        </p:nvSpPr>
        <p:spPr>
          <a:xfrm>
            <a:off x="1271847" y="166254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Титан обладает потенциалом для научных открытий: его атмосфера на 95% состоит из азота, а давление у поверхности примерно в 1,5 раза больше земного.</a:t>
            </a:r>
            <a:endParaRPr lang="en-US" sz="1500" dirty="0"/>
          </a:p>
        </p:txBody>
      </p:sp>
      <p:sp>
        <p:nvSpPr>
          <p:cNvPr id="5" name="Text 2"/>
          <p:cNvSpPr/>
          <p:nvPr/>
        </p:nvSpPr>
        <p:spPr>
          <a:xfrm>
            <a:off x="1271847" y="290945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Титана могут помочь учёным лучше понять процессы, формирующие климат и геологии планет, а также перспективные условия для существования жизни за пределами Земли.</a:t>
            </a:r>
            <a:endParaRPr lang="en-US" sz="1500" dirty="0"/>
          </a:p>
        </p:txBody>
      </p:sp>
      <p:sp>
        <p:nvSpPr>
          <p:cNvPr id="6" name="Text 3"/>
          <p:cNvSpPr/>
          <p:nvPr/>
        </p:nvSpPr>
        <p:spPr>
          <a:xfrm>
            <a:off x="1271847" y="3873731"/>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Данные, полученные с помощью аппаратов, таких как «Кассини» и «Гюйгенс», уже позволили обнаружить на Титане озёра из метана и реки, что открывает новые горизонты для дальнейших исследований.</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Инструменты для изучения Сатурна</a:t>
            </a:r>
            <a:endParaRPr lang="en-US" sz="2200" dirty="0"/>
          </a:p>
        </p:txBody>
      </p:sp>
      <p:sp>
        <p:nvSpPr>
          <p:cNvPr id="5" name="Text 1"/>
          <p:cNvSpPr/>
          <p:nvPr/>
        </p:nvSpPr>
        <p:spPr>
          <a:xfrm>
            <a:off x="5636029" y="2078182"/>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Для изучения Сатурна используются мощные телескопы, такие как «Хаббл» с зеркалом диаметром 2,4 метра, который позволил получить снимки с разрешением до 0,1 угловой секунды. Кроме того, космические аппараты, например, «Кассини», который работал на орбите Сатурна с 2004 по 2017 год, предоставили данные о кольцах и спутниках планеты, включая Титан, на основе более 400 тыс.</a:t>
            </a:r>
            <a:endParaRPr lang="en-US" sz="1500" dirty="0"/>
          </a:p>
        </p:txBody>
      </p:sp>
      <p:sp>
        <p:nvSpPr>
          <p:cNvPr id="6" name="Text 2"/>
          <p:cNvSpPr/>
          <p:nvPr/>
        </p:nvSpPr>
        <p:spPr>
          <a:xfrm>
            <a:off x="5636029" y="4106487"/>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полученных изображений. Также важную роль в исследованиях Сатурна играют радиолокационные системы, такие как радар SHARP на зонде «Гюйгенс», который позволил получить детальные изображения поверхности Титана.</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Проекты по изучению Сатурна и Титана</a:t>
            </a:r>
            <a:endParaRPr lang="en-US" sz="2200" dirty="0"/>
          </a:p>
        </p:txBody>
      </p:sp>
      <p:sp>
        <p:nvSpPr>
          <p:cNvPr id="4" name="Text 1"/>
          <p:cNvSpPr/>
          <p:nvPr/>
        </p:nvSpPr>
        <p:spPr>
          <a:xfrm>
            <a:off x="1271847" y="166254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С 2004 года космический аппарат «Кассини» провёл более 200 полётов по орбите Сатурна, предоставив уникальные данные о кольцах и магнитном поле планеты.</a:t>
            </a:r>
            <a:endParaRPr lang="en-US" sz="1500" dirty="0"/>
          </a:p>
        </p:txBody>
      </p:sp>
      <p:sp>
        <p:nvSpPr>
          <p:cNvPr id="5" name="Text 2"/>
          <p:cNvSpPr/>
          <p:nvPr/>
        </p:nvSpPr>
        <p:spPr>
          <a:xfrm>
            <a:off x="1271847" y="290945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Зонд «Гюйгенс», отделившийся от «Кассини», впервые в истории совершил посадку на Титан в 2005 году, передав снимки и спектральные данные атмосферы спутника.</a:t>
            </a:r>
            <a:endParaRPr lang="en-US" sz="1500" dirty="0"/>
          </a:p>
        </p:txBody>
      </p:sp>
      <p:sp>
        <p:nvSpPr>
          <p:cNvPr id="6" name="Text 3"/>
          <p:cNvSpPr/>
          <p:nvPr/>
        </p:nvSpPr>
        <p:spPr>
          <a:xfrm>
            <a:off x="1271847" y="3873731"/>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В планах — миссия Dragonfly, которая должна в 2034 году исследовать 60 локаций Титана для изучения его геологической активности и состава атмосферы.</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Интересные факты о Сатурне и Титане</a:t>
            </a:r>
            <a:endParaRPr lang="en-US" sz="2200" dirty="0"/>
          </a:p>
        </p:txBody>
      </p:sp>
      <p:sp>
        <p:nvSpPr>
          <p:cNvPr id="5" name="Text 1"/>
          <p:cNvSpPr/>
          <p:nvPr/>
        </p:nvSpPr>
        <p:spPr>
          <a:xfrm>
            <a:off x="648393" y="2078182"/>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Диаграмма показывает ключевые характеристики Сатурна и Титана.</a:t>
            </a:r>
            <a:endParaRPr lang="en-US" sz="1500" dirty="0"/>
          </a:p>
        </p:txBody>
      </p:sp>
      <p:sp>
        <p:nvSpPr>
          <p:cNvPr id="6" name="Text 2"/>
          <p:cNvSpPr/>
          <p:nvPr/>
        </p:nvSpPr>
        <p:spPr>
          <a:xfrm>
            <a:off x="648393" y="2909455"/>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Параметры представлены в процентах и абсолютных значениях.</a:t>
            </a:r>
            <a:endParaRPr lang="en-US" sz="1500" dirty="0"/>
          </a:p>
        </p:txBody>
      </p:sp>
      <p:sp>
        <p:nvSpPr>
          <p:cNvPr id="7" name="Text 3"/>
          <p:cNvSpPr/>
          <p:nvPr/>
        </p:nvSpPr>
        <p:spPr>
          <a:xfrm>
            <a:off x="648393" y="3740727"/>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масса Сатурна составляет 95% от массы всех планет Солнечной системы, а толщина его колец — 10 000 км. Титан отличается плотной атмосферой (98%) и низкими температурами (около 94 °С на поверхности).</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064029" y="2080260"/>
            <a:ext cx="10141527" cy="748145"/>
          </a:xfrm>
          <a:prstGeom prst="rect">
            <a:avLst/>
          </a:prstGeom>
          <a:noFill/>
          <a:ln/>
        </p:spPr>
        <p:txBody>
          <a:bodyPr wrap="square" rtlCol="0" anchor="t"/>
          <a:lstStyle/>
          <a:p>
            <a:pPr indent="0" marL="0">
              <a:lnSpc>
                <a:spcPts val="4700"/>
              </a:lnSpc>
              <a:buNone/>
            </a:pPr>
            <a:r>
              <a:rPr lang="en-US" sz="3200" b="1" dirty="0">
                <a:solidFill>
                  <a:srgbClr val="000000"/>
                </a:solidFill>
              </a:rPr>
              <a:t>Спасибо за внимание!</a:t>
            </a:r>
            <a:endParaRPr lang="en-US" sz="3200" dirty="0"/>
          </a:p>
        </p:txBody>
      </p:sp>
      <p:sp>
        <p:nvSpPr>
          <p:cNvPr id="4" name="Text 1"/>
          <p:cNvSpPr/>
          <p:nvPr/>
        </p:nvSpPr>
        <p:spPr>
          <a:xfrm>
            <a:off x="1064029" y="3325091"/>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Сатурн и его спутник Титан, изучили их кольца, атмосферу, озёра метана и другие особенности. Мы также обсудили методы изучения этих небесных объектов и перспективные проекты исследований. Надеемся, что информация была полезной и интересной.</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2026-09-06T19:34:52Z</dcterms:created>
  <dcterms:modified xsi:type="dcterms:W3CDTF">2026-09-06T19:34:52Z</dcterms:modified>
</cp:coreProperties>
</file>