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p:nvPr/>
        </p:nvSpPr>
        <p:spPr>
          <a:xfrm>
            <a:off x="648393" y="1248987"/>
            <a:ext cx="5153891" cy="4322618"/>
          </a:xfrm>
          <a:prstGeom prst="rect">
            <a:avLst/>
          </a:prstGeom>
          <a:noFill/>
          <a:ln/>
        </p:spPr>
        <p:txBody>
          <a:bodyPr wrap="square" rtlCol="0" anchor="t"/>
          <a:lstStyle/>
          <a:p>
            <a:pPr algn="l" indent="0" marL="0">
              <a:lnSpc>
                <a:spcPts val="6700"/>
              </a:lnSpc>
              <a:buNone/>
            </a:pPr>
            <a:r>
              <a:rPr lang="en-US" sz="4200" b="1" dirty="0">
                <a:solidFill>
                  <a:srgbClr val="000000"/>
                </a:solidFill>
              </a:rPr>
              <a:t>Трансграничное загрязнение: </a:t>
            </a:r>
            <a:pPr algn="l" indent="0" marL="0">
              <a:lnSpc>
                <a:spcPts val="6700"/>
              </a:lnSpc>
              <a:buNone/>
            </a:pPr>
            <a:r>
              <a:rPr lang="en-US" sz="4200" dirty="0">
                <a:solidFill>
                  <a:srgbClr val="000000"/>
                </a:solidFill>
              </a:rPr>
              <a:t>
</a:t>
            </a:r>
            <a:pPr algn="l" indent="0" marL="0">
              <a:lnSpc>
                <a:spcPts val="6700"/>
              </a:lnSpc>
              <a:buNone/>
            </a:pPr>
            <a:r>
              <a:rPr lang="en-US" sz="4200" b="1" dirty="0">
                <a:solidFill>
                  <a:srgbClr val="000000"/>
                </a:solidFill>
              </a:rPr>
              <a:t>Как заводы Китая влияют на воздух в США</a:t>
            </a:r>
            <a:pPr algn="l" indent="0" marL="0">
              <a:lnSpc>
                <a:spcPts val="6700"/>
              </a:lnSpc>
              <a:buNone/>
            </a:pPr>
            <a:r>
              <a:rPr lang="en-US" sz="4200" dirty="0">
                <a:solidFill>
                  <a:srgbClr val="000000"/>
                </a:solidFill>
              </a:rPr>
              <a:t>
</a:t>
            </a:r>
            <a:endParaRPr lang="en-US" sz="4200" dirty="0"/>
          </a:p>
        </p:txBody>
      </p:sp>
      <p:sp>
        <p:nvSpPr>
          <p:cNvPr id="5" name="Text 1"/>
          <p:cNvSpPr/>
          <p:nvPr/>
        </p:nvSpPr>
        <p:spPr>
          <a:xfrm>
            <a:off x="648393" y="6234545"/>
            <a:ext cx="5403273" cy="432262"/>
          </a:xfrm>
          <a:prstGeom prst="rect">
            <a:avLst/>
          </a:prstGeom>
          <a:noFill/>
          <a:ln/>
        </p:spPr>
        <p:txBody>
          <a:bodyPr wrap="square" rtlCol="0" anchor="t"/>
          <a:lstStyle/>
          <a:p>
            <a:pPr algn="l" indent="0" marL="0">
              <a:lnSpc>
                <a:spcPts val="2100"/>
              </a:lnSpc>
              <a:buNone/>
            </a:pPr>
            <a:r>
              <a:rPr lang="en-US" sz="1500" dirty="0">
                <a:solidFill>
                  <a:srgbClr val="000000"/>
                </a:solidFill>
              </a:rPr>
              <a:t>Автор презентации: Presentacium.ru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768138" y="1248987"/>
            <a:ext cx="6816436" cy="773084"/>
          </a:xfrm>
          <a:prstGeom prst="rect">
            <a:avLst/>
          </a:prstGeom>
          <a:noFill/>
          <a:ln/>
        </p:spPr>
        <p:txBody>
          <a:bodyPr wrap="square" rtlCol="0" anchor="t"/>
          <a:lstStyle/>
          <a:p>
            <a:pPr algn="ctr" indent="0" marL="0">
              <a:lnSpc>
                <a:spcPts val="4900"/>
              </a:lnSpc>
              <a:buNone/>
            </a:pPr>
            <a:r>
              <a:rPr lang="en-US" sz="3400" b="1" dirty="0">
                <a:solidFill>
                  <a:srgbClr val="000000"/>
                </a:solidFill>
              </a:rPr>
              <a:t>Введение</a:t>
            </a:r>
            <a:endParaRPr lang="en-US" sz="3400" dirty="0"/>
          </a:p>
        </p:txBody>
      </p:sp>
      <p:sp>
        <p:nvSpPr>
          <p:cNvPr id="4" name="Text 1"/>
          <p:cNvSpPr/>
          <p:nvPr/>
        </p:nvSpPr>
        <p:spPr>
          <a:xfrm>
            <a:off x="2768138" y="2327564"/>
            <a:ext cx="6650182" cy="1762298"/>
          </a:xfrm>
          <a:prstGeom prst="rect">
            <a:avLst/>
          </a:prstGeom>
          <a:noFill/>
          <a:ln/>
        </p:spPr>
        <p:txBody>
          <a:bodyPr wrap="square" rtlCol="0" anchor="t"/>
          <a:lstStyle/>
          <a:p>
            <a:pPr algn="ctr" indent="0" marL="0">
              <a:lnSpc>
                <a:spcPts val="2100"/>
              </a:lnSpc>
              <a:buNone/>
            </a:pPr>
            <a:r>
              <a:rPr lang="en-US" sz="1500" dirty="0">
                <a:solidFill>
                  <a:srgbClr val="000000"/>
                </a:solidFill>
              </a:rPr>
              <a:t>В данной презентации мы рассмотрим влияние заводов Китая на качество воздуха в США, основные источники загрязнения в Китае, а также тенденции и уровни загрязнения воздуха в обеих странах. Обсудим экологические последствия, влияние на здоровье населения и экономические аспекты проблемы, а также стратегии и меры по снижению выбросов и улучшению экологической ситуации.</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Источники загрязнения в Китае</a:t>
            </a:r>
            <a:endParaRPr lang="en-US" sz="2200" dirty="0"/>
          </a:p>
        </p:txBody>
      </p:sp>
      <p:sp>
        <p:nvSpPr>
          <p:cNvPr id="4" name="Text 1"/>
          <p:cNvSpPr/>
          <p:nvPr/>
        </p:nvSpPr>
        <p:spPr>
          <a:xfrm>
            <a:off x="1271847" y="1662545"/>
            <a:ext cx="4156364" cy="1496291"/>
          </a:xfrm>
          <a:prstGeom prst="rect">
            <a:avLst/>
          </a:prstGeom>
          <a:noFill/>
          <a:ln/>
        </p:spPr>
        <p:txBody>
          <a:bodyPr wrap="square" rtlCol="0" anchor="t"/>
          <a:lstStyle/>
          <a:p>
            <a:pPr algn="l" indent="0" marL="0">
              <a:lnSpc>
                <a:spcPts val="2100"/>
              </a:lnSpc>
              <a:buNone/>
            </a:pPr>
            <a:r>
              <a:rPr lang="en-US" sz="1500" dirty="0">
                <a:solidFill>
                  <a:srgbClr val="000000"/>
                </a:solidFill>
              </a:rPr>
              <a:t>В Китае насчитывается более 300 миллионов автомобилей, выбрасывающих в атмосферу значительные объёмы загрязняющих веществ, включая оксиды азота и углерода.</a:t>
            </a:r>
            <a:endParaRPr lang="en-US" sz="1500" dirty="0"/>
          </a:p>
        </p:txBody>
      </p:sp>
      <p:sp>
        <p:nvSpPr>
          <p:cNvPr id="5" name="Shape 2"/>
          <p:cNvSpPr/>
          <p:nvPr/>
        </p:nvSpPr>
        <p:spPr>
          <a:xfrm>
            <a:off x="1271847" y="1122218"/>
            <a:ext cx="498764" cy="498764"/>
          </a:xfrm>
          <a:prstGeom prst="roundRect">
            <a:avLst>
              <a:gd name="adj" fmla="val 16667"/>
            </a:avLst>
          </a:prstGeom>
          <a:solidFill>
            <a:srgbClr val="C4B6DF"/>
          </a:solidFill>
          <a:ln w="12700">
            <a:solidFill>
              <a:srgbClr val="FFFFFF">
                <a:alpha val="0"/>
              </a:srgbClr>
            </a:solidFill>
            <a:prstDash val="solid"/>
          </a:ln>
        </p:spPr>
      </p:sp>
      <p:sp>
        <p:nvSpPr>
          <p:cNvPr id="6" name="Text 3"/>
          <p:cNvSpPr/>
          <p:nvPr/>
        </p:nvSpPr>
        <p:spPr>
          <a:xfrm>
            <a:off x="1271847" y="1105593"/>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6675120" y="1662545"/>
            <a:ext cx="4156364" cy="2826327"/>
          </a:xfrm>
          <a:prstGeom prst="rect">
            <a:avLst/>
          </a:prstGeom>
          <a:noFill/>
          <a:ln/>
        </p:spPr>
        <p:txBody>
          <a:bodyPr wrap="square" rtlCol="0" anchor="t"/>
          <a:lstStyle/>
          <a:p>
            <a:pPr algn="l" indent="0" marL="0">
              <a:lnSpc>
                <a:spcPts val="2100"/>
              </a:lnSpc>
              <a:buNone/>
            </a:pPr>
            <a:r>
              <a:rPr lang="en-US" sz="1500" dirty="0">
                <a:solidFill>
                  <a:srgbClr val="000000"/>
                </a:solidFill>
              </a:rPr>
              <a:t>Также в стране работают свыше 400 тысяч промышленных предприятий, которые производят 26 миллиардов тонн парниковых газов в год. Среди основных источников загрязнения выделяются угольные электростанции, которые генерируют более 70% всей электроэнергии в стране, способствуя дополнительному увеличению выбросов сернистого ангидрида и других вредных веществ.</a:t>
            </a:r>
            <a:endParaRPr lang="en-US" sz="1500" dirty="0"/>
          </a:p>
        </p:txBody>
      </p:sp>
      <p:sp>
        <p:nvSpPr>
          <p:cNvPr id="8" name="Shape 5"/>
          <p:cNvSpPr/>
          <p:nvPr/>
        </p:nvSpPr>
        <p:spPr>
          <a:xfrm>
            <a:off x="6675120" y="1122218"/>
            <a:ext cx="498764" cy="498764"/>
          </a:xfrm>
          <a:prstGeom prst="roundRect">
            <a:avLst>
              <a:gd name="adj" fmla="val 16667"/>
            </a:avLst>
          </a:prstGeom>
          <a:solidFill>
            <a:srgbClr val="C4B6DF"/>
          </a:solidFill>
          <a:ln w="12700">
            <a:solidFill>
              <a:srgbClr val="FFFFFF">
                <a:alpha val="0"/>
              </a:srgbClr>
            </a:solidFill>
            <a:prstDash val="solid"/>
          </a:ln>
        </p:spPr>
      </p:sp>
      <p:sp>
        <p:nvSpPr>
          <p:cNvPr id="9" name="Text 6"/>
          <p:cNvSpPr/>
          <p:nvPr/>
        </p:nvSpPr>
        <p:spPr>
          <a:xfrm>
            <a:off x="6675120" y="1105593"/>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Загрязнение воздуха в США: тенденции</a:t>
            </a:r>
            <a:endParaRPr lang="en-US" sz="2200" dirty="0"/>
          </a:p>
        </p:txBody>
      </p:sp>
      <p:sp>
        <p:nvSpPr>
          <p:cNvPr id="5" name="Text 1"/>
          <p:cNvSpPr/>
          <p:nvPr/>
        </p:nvSpPr>
        <p:spPr>
          <a:xfrm>
            <a:off x="5636029" y="2078182"/>
            <a:ext cx="5818909" cy="1762298"/>
          </a:xfrm>
          <a:prstGeom prst="rect">
            <a:avLst/>
          </a:prstGeom>
          <a:noFill/>
          <a:ln/>
        </p:spPr>
        <p:txBody>
          <a:bodyPr wrap="square" rtlCol="0" anchor="t"/>
          <a:lstStyle/>
          <a:p>
            <a:pPr algn="l" indent="0" marL="0">
              <a:lnSpc>
                <a:spcPts val="2100"/>
              </a:lnSpc>
              <a:buNone/>
            </a:pPr>
            <a:r>
              <a:rPr lang="en-US" sz="1500" dirty="0">
                <a:solidFill>
                  <a:srgbClr val="000000"/>
                </a:solidFill>
              </a:rPr>
              <a:t>According to the U.S. Environmental Protection Agency, since 1980, there has been a 65% reduction in criteria air pollutants nationally. Despite this, in 2022, ground-level ozone and particulate matter levels remained elevated in 135 and 116 urban areas, respectively. The report indicates that while overall air quality has improved, significant challenges persist in reducing harmful pollution.</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Влияние заводов Китая на озоновый слой</a:t>
            </a:r>
            <a:endParaRPr lang="en-US" sz="2200" dirty="0"/>
          </a:p>
        </p:txBody>
      </p:sp>
      <p:sp>
        <p:nvSpPr>
          <p:cNvPr id="4" name="Text 1"/>
          <p:cNvSpPr/>
          <p:nvPr/>
        </p:nvSpPr>
        <p:spPr>
          <a:xfrm>
            <a:off x="1271847" y="2078182"/>
            <a:ext cx="9975273" cy="964276"/>
          </a:xfrm>
          <a:prstGeom prst="rect">
            <a:avLst/>
          </a:prstGeom>
          <a:noFill/>
          <a:ln/>
        </p:spPr>
        <p:txBody>
          <a:bodyPr wrap="square" rtlCol="0" anchor="t"/>
          <a:lstStyle/>
          <a:p>
            <a:pPr algn="l" indent="0" marL="0">
              <a:lnSpc>
                <a:spcPts val="2100"/>
              </a:lnSpc>
              <a:buNone/>
            </a:pPr>
            <a:r>
              <a:rPr lang="en-US" sz="1500" dirty="0">
                <a:solidFill>
                  <a:srgbClr val="000000"/>
                </a:solidFill>
              </a:rPr>
              <a:t>Согласно исследованиям, заводы Китая ежегодно выбрасывают в атмосферу около 26 миллионов тонн загрязняющих веществ. Это включает в себя оксиды серы и азота, которые способствуют образованию кислотных дождей и могут достигать территории США.</a:t>
            </a:r>
            <a:endParaRPr lang="en-US" sz="1500" dirty="0"/>
          </a:p>
        </p:txBody>
      </p:sp>
      <p:sp>
        <p:nvSpPr>
          <p:cNvPr id="5" name="Text 2"/>
          <p:cNvSpPr/>
          <p:nvPr/>
        </p:nvSpPr>
        <p:spPr>
          <a:xfrm>
            <a:off x="1271847" y="3241964"/>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Уровень озона в стратосфере снижается под воздействием выбросов промышленных предприятий, что приводит к появлению озоновых дыр.</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98764" y="415636"/>
            <a:ext cx="3308465" cy="6051665"/>
          </a:xfrm>
          <a:prstGeom prst="rect">
            <a:avLst/>
          </a:prstGeom>
        </p:spPr>
      </p:pic>
      <p:sp>
        <p:nvSpPr>
          <p:cNvPr id="4" name="Text 0"/>
          <p:cNvSpPr/>
          <p:nvPr/>
        </p:nvSpPr>
        <p:spPr>
          <a:xfrm>
            <a:off x="4513811"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Загрязнение воды и почвы в США</a:t>
            </a:r>
            <a:endParaRPr lang="en-US" sz="2200" dirty="0"/>
          </a:p>
        </p:txBody>
      </p:sp>
      <p:sp>
        <p:nvSpPr>
          <p:cNvPr id="5" name="Text 1"/>
          <p:cNvSpPr/>
          <p:nvPr/>
        </p:nvSpPr>
        <p:spPr>
          <a:xfrm>
            <a:off x="4513811" y="2078182"/>
            <a:ext cx="5818909" cy="1496291"/>
          </a:xfrm>
          <a:prstGeom prst="rect">
            <a:avLst/>
          </a:prstGeom>
          <a:noFill/>
          <a:ln/>
        </p:spPr>
        <p:txBody>
          <a:bodyPr wrap="square" rtlCol="0" anchor="t"/>
          <a:lstStyle/>
          <a:p>
            <a:pPr algn="l" indent="0" marL="0">
              <a:lnSpc>
                <a:spcPts val="2100"/>
              </a:lnSpc>
              <a:buNone/>
            </a:pPr>
            <a:r>
              <a:rPr lang="en-US" sz="1500" dirty="0">
                <a:solidFill>
                  <a:srgbClr val="000000"/>
                </a:solidFill>
              </a:rPr>
              <a:t>According to the Environmental Protection Agency, over 40% of the assessed streams and rivers in the United States are considered impaired due to pollutants. In 2019, the U.S. Environmental Protection Agency (EPA) listed more than 180 toxic chemicals in soil and groundwater across the country, impacting thousands of acres.</a:t>
            </a:r>
            <a:endParaRPr lang="en-US" sz="1500" dirty="0"/>
          </a:p>
        </p:txBody>
      </p:sp>
      <p:sp>
        <p:nvSpPr>
          <p:cNvPr id="6" name="Text 2"/>
          <p:cNvSpPr/>
          <p:nvPr/>
        </p:nvSpPr>
        <p:spPr>
          <a:xfrm>
            <a:off x="4513811" y="3740727"/>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The annual cost of cleaning up contaminated sites in the United States is estimated at over $10 billion, highlighting the significant economic and environmental impact of soil and water pollution.</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Стратегии снижения выбросов</a:t>
            </a:r>
            <a:endParaRPr lang="en-US" sz="2200" dirty="0"/>
          </a:p>
        </p:txBody>
      </p:sp>
      <p:sp>
        <p:nvSpPr>
          <p:cNvPr id="4" name="Text 1"/>
          <p:cNvSpPr/>
          <p:nvPr/>
        </p:nvSpPr>
        <p:spPr>
          <a:xfrm>
            <a:off x="1271847" y="1662545"/>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В период с 2015 по 2020 год выбросы промышленных предприятий Китая снизились на 16%, однако в атмосферу все ещё попадает более 3 миллиардов тонн вредных веществ ежегодно.</a:t>
            </a:r>
            <a:endParaRPr lang="en-US" sz="1500" dirty="0"/>
          </a:p>
        </p:txBody>
      </p:sp>
      <p:sp>
        <p:nvSpPr>
          <p:cNvPr id="5" name="Text 2"/>
          <p:cNvSpPr/>
          <p:nvPr/>
        </p:nvSpPr>
        <p:spPr>
          <a:xfrm>
            <a:off x="1271847" y="2909455"/>
            <a:ext cx="6650182" cy="1230284"/>
          </a:xfrm>
          <a:prstGeom prst="rect">
            <a:avLst/>
          </a:prstGeom>
          <a:noFill/>
          <a:ln/>
        </p:spPr>
        <p:txBody>
          <a:bodyPr wrap="square" rtlCol="0" anchor="t"/>
          <a:lstStyle/>
          <a:p>
            <a:pPr algn="l" indent="0" marL="0">
              <a:lnSpc>
                <a:spcPts val="2100"/>
              </a:lnSpc>
              <a:buNone/>
            </a:pPr>
            <a:r>
              <a:rPr lang="en-US" sz="1500" dirty="0">
                <a:solidFill>
                  <a:srgbClr val="000000"/>
                </a:solidFill>
              </a:rPr>
              <a:t>Для снижения воздействия на атмосферу США заводчики в Китае внедряют современные технологии очистки выбросов: например, фильтры на основе активированного угля способны абсорбировать до 95% загрязняющих веществ.</a:t>
            </a:r>
            <a:endParaRPr lang="en-US" sz="1500" dirty="0"/>
          </a:p>
        </p:txBody>
      </p:sp>
      <p:sp>
        <p:nvSpPr>
          <p:cNvPr id="6" name="Text 3"/>
          <p:cNvSpPr/>
          <p:nvPr/>
        </p:nvSpPr>
        <p:spPr>
          <a:xfrm>
            <a:off x="1271847" y="4139738"/>
            <a:ext cx="6650182" cy="698269"/>
          </a:xfrm>
          <a:prstGeom prst="rect">
            <a:avLst/>
          </a:prstGeom>
          <a:noFill/>
          <a:ln/>
        </p:spPr>
        <p:txBody>
          <a:bodyPr wrap="square" rtlCol="0" anchor="t"/>
          <a:lstStyle/>
          <a:p>
            <a:pPr algn="l" indent="0" marL="0">
              <a:lnSpc>
                <a:spcPts val="2100"/>
              </a:lnSpc>
              <a:buNone/>
            </a:pPr>
            <a:r>
              <a:rPr lang="en-US" sz="1500" dirty="0">
                <a:solidFill>
                  <a:srgbClr val="000000"/>
                </a:solidFill>
              </a:rPr>
              <a:t>За последние пять лет доля промышленных объектов в Китае, использующих такие технологии, увеличилась с 20% до 35%.</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Международные соглашения</a:t>
            </a:r>
            <a:endParaRPr lang="en-US" sz="2200" dirty="0"/>
          </a:p>
        </p:txBody>
      </p:sp>
      <p:sp>
        <p:nvSpPr>
          <p:cNvPr id="5" name="Text 1"/>
          <p:cNvSpPr/>
          <p:nvPr/>
        </p:nvSpPr>
        <p:spPr>
          <a:xfrm>
            <a:off x="5636029"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В 1980-х годах между США и Китаем были подписаны первые двусторонние соглашения по борьбе с трансграничным загрязнением.</a:t>
            </a:r>
            <a:endParaRPr lang="en-US" sz="1500" dirty="0"/>
          </a:p>
        </p:txBody>
      </p:sp>
      <p:sp>
        <p:nvSpPr>
          <p:cNvPr id="6" name="Text 2"/>
          <p:cNvSpPr/>
          <p:nvPr/>
        </p:nvSpPr>
        <p:spPr>
          <a:xfrm>
            <a:off x="5636029" y="3740727"/>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В 2014 году страны начали сотрудничество в рамках Стратегии сотрудничества по сокращению трансграничных выбросов ртути и её соединений, что привело к сокращению выбросов на 45% в течение первых пяти лет. Однако, согласно последним данным, уровень загрязнения воздуха в районах, граничащих с Китаем, остаётся высоким, что требует дальнейшего усиления международных усилий.</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582891" y="415636"/>
            <a:ext cx="3308465" cy="6026727"/>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Влияние на здоровье населения</a:t>
            </a:r>
            <a:endParaRPr lang="en-US" sz="2200" dirty="0"/>
          </a:p>
        </p:txBody>
      </p:sp>
      <p:sp>
        <p:nvSpPr>
          <p:cNvPr id="5" name="Text 1"/>
          <p:cNvSpPr/>
          <p:nvPr/>
        </p:nvSpPr>
        <p:spPr>
          <a:xfrm>
            <a:off x="648393"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По данным исследований, уровень загрязняющих веществ в атмосфере США, связанных с промышленностью Китая, может достигать 20% от общего объёма.</a:t>
            </a:r>
            <a:endParaRPr lang="en-US" sz="1500" dirty="0"/>
          </a:p>
        </p:txBody>
      </p:sp>
      <p:sp>
        <p:nvSpPr>
          <p:cNvPr id="6" name="Text 2"/>
          <p:cNvSpPr/>
          <p:nvPr/>
        </p:nvSpPr>
        <p:spPr>
          <a:xfrm>
            <a:off x="648393" y="3042458"/>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Это оказывает значительное влияние на здоровье американцев, увеличивая риск развития респираторных заболеваний на 2–6%, а сердечно-сосудистых — на 1–3%.</a:t>
            </a:r>
            <a:endParaRPr lang="en-US" sz="1500" dirty="0"/>
          </a:p>
        </p:txBody>
      </p:sp>
      <p:sp>
        <p:nvSpPr>
          <p:cNvPr id="7" name="Text 3"/>
          <p:cNvSpPr/>
          <p:nvPr/>
        </p:nvSpPr>
        <p:spPr>
          <a:xfrm>
            <a:off x="648393" y="4006735"/>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В районах, наиболее подверженных трансграничному загрязнению, отмечается рост заболеваемости и смертности среди населения.</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Экологические последствия</a:t>
            </a:r>
            <a:endParaRPr lang="en-US" sz="2200" dirty="0"/>
          </a:p>
        </p:txBody>
      </p:sp>
      <p:sp>
        <p:nvSpPr>
          <p:cNvPr id="4" name="Text 1"/>
          <p:cNvSpPr/>
          <p:nvPr/>
        </p:nvSpPr>
        <p:spPr>
          <a:xfrm>
            <a:off x="1271847" y="1662545"/>
            <a:ext cx="4156364" cy="1496291"/>
          </a:xfrm>
          <a:prstGeom prst="rect">
            <a:avLst/>
          </a:prstGeom>
          <a:noFill/>
          <a:ln/>
        </p:spPr>
        <p:txBody>
          <a:bodyPr wrap="square" rtlCol="0" anchor="t"/>
          <a:lstStyle/>
          <a:p>
            <a:pPr algn="l" indent="0" marL="0">
              <a:lnSpc>
                <a:spcPts val="2100"/>
              </a:lnSpc>
              <a:buNone/>
            </a:pPr>
            <a:r>
              <a:rPr lang="en-US" sz="1500" dirty="0">
                <a:solidFill>
                  <a:srgbClr val="000000"/>
                </a:solidFill>
              </a:rPr>
              <a:t>В результате трансграничного загрязнения из заводов Китая в атмосферу США ежегодно поступает около 4,5 тонн загрязняющих веществ, включая тяжёлые металлы и диоксиды.</a:t>
            </a:r>
            <a:endParaRPr lang="en-US" sz="1500" dirty="0"/>
          </a:p>
        </p:txBody>
      </p:sp>
      <p:sp>
        <p:nvSpPr>
          <p:cNvPr id="5" name="Shape 2"/>
          <p:cNvSpPr/>
          <p:nvPr/>
        </p:nvSpPr>
        <p:spPr>
          <a:xfrm>
            <a:off x="1271847" y="1122218"/>
            <a:ext cx="498764" cy="498764"/>
          </a:xfrm>
          <a:prstGeom prst="roundRect">
            <a:avLst>
              <a:gd name="adj" fmla="val 16667"/>
            </a:avLst>
          </a:prstGeom>
          <a:solidFill>
            <a:srgbClr val="C4B6DF"/>
          </a:solidFill>
          <a:ln w="12700">
            <a:solidFill>
              <a:srgbClr val="FFFFFF">
                <a:alpha val="0"/>
              </a:srgbClr>
            </a:solidFill>
            <a:prstDash val="solid"/>
          </a:ln>
        </p:spPr>
      </p:sp>
      <p:sp>
        <p:nvSpPr>
          <p:cNvPr id="6" name="Text 3"/>
          <p:cNvSpPr/>
          <p:nvPr/>
        </p:nvSpPr>
        <p:spPr>
          <a:xfrm>
            <a:off x="1271847" y="1105593"/>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6675120" y="1662545"/>
            <a:ext cx="4156364" cy="2294313"/>
          </a:xfrm>
          <a:prstGeom prst="rect">
            <a:avLst/>
          </a:prstGeom>
          <a:noFill/>
          <a:ln/>
        </p:spPr>
        <p:txBody>
          <a:bodyPr wrap="square" rtlCol="0" anchor="t"/>
          <a:lstStyle/>
          <a:p>
            <a:pPr algn="l" indent="0" marL="0">
              <a:lnSpc>
                <a:spcPts val="2100"/>
              </a:lnSpc>
              <a:buNone/>
            </a:pPr>
            <a:r>
              <a:rPr lang="en-US" sz="1500" dirty="0">
                <a:solidFill>
                  <a:srgbClr val="000000"/>
                </a:solidFill>
              </a:rPr>
              <a:t>Это приводит к ухудшению качества воздуха в некоторых регионах страны, где уровень загрязнения превышает установленные нормы в 2–3 раза. Вследствие этого в США растёт количество дней с неблагоприятными метеорологическими условиями, влияющими на здоровье населения и экологию.</a:t>
            </a:r>
            <a:endParaRPr lang="en-US" sz="1500" dirty="0"/>
          </a:p>
        </p:txBody>
      </p:sp>
      <p:sp>
        <p:nvSpPr>
          <p:cNvPr id="8" name="Shape 5"/>
          <p:cNvSpPr/>
          <p:nvPr/>
        </p:nvSpPr>
        <p:spPr>
          <a:xfrm>
            <a:off x="6675120" y="1122218"/>
            <a:ext cx="498764" cy="498764"/>
          </a:xfrm>
          <a:prstGeom prst="roundRect">
            <a:avLst>
              <a:gd name="adj" fmla="val 16667"/>
            </a:avLst>
          </a:prstGeom>
          <a:solidFill>
            <a:srgbClr val="C4B6DF"/>
          </a:solidFill>
          <a:ln w="12700">
            <a:solidFill>
              <a:srgbClr val="FFFFFF">
                <a:alpha val="0"/>
              </a:srgbClr>
            </a:solidFill>
            <a:prstDash val="solid"/>
          </a:ln>
        </p:spPr>
      </p:sp>
      <p:sp>
        <p:nvSpPr>
          <p:cNvPr id="9" name="Text 6"/>
          <p:cNvSpPr/>
          <p:nvPr/>
        </p:nvSpPr>
        <p:spPr>
          <a:xfrm>
            <a:off x="6675120" y="1105593"/>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Экономические аспекты загрязнения</a:t>
            </a:r>
            <a:endParaRPr lang="en-US" sz="2200" dirty="0"/>
          </a:p>
        </p:txBody>
      </p:sp>
      <p:sp>
        <p:nvSpPr>
          <p:cNvPr id="5" name="Text 1"/>
          <p:cNvSpPr/>
          <p:nvPr/>
        </p:nvSpPr>
        <p:spPr>
          <a:xfrm>
            <a:off x="648393" y="2078182"/>
            <a:ext cx="5818909" cy="3358342"/>
          </a:xfrm>
          <a:prstGeom prst="rect">
            <a:avLst/>
          </a:prstGeom>
          <a:noFill/>
          <a:ln/>
        </p:spPr>
        <p:txBody>
          <a:bodyPr wrap="square" rtlCol="0" anchor="t"/>
          <a:lstStyle/>
          <a:p>
            <a:pPr algn="l" indent="0" marL="0">
              <a:lnSpc>
                <a:spcPts val="2100"/>
              </a:lnSpc>
              <a:buNone/>
            </a:pPr>
            <a:r>
              <a:rPr lang="en-US" sz="1500" dirty="0">
                <a:solidFill>
                  <a:srgbClr val="000000"/>
                </a:solidFill>
              </a:rPr>
              <a:t>Согласно данным Агентства по охране окружающей среды США (EPA), в атмосферу ежегодно выбрасываются миллионы тонн загрязняющих веществ из промышленных источников в Китае, что приводит к повышению уровня загрязнения на территории США. По оценкам, экономические потери от загрязнения воздуха в США составляют около 70 миллиардов долларов в год, включая расходы на здравоохранение и снижение урожайности сельскохозяйственных культур. В результате трансграничного загрязнения увеличиваются затраты на очистку воздуха и снижение негативного влияния на здоровье граждан, что подчеркивает необходимость международного сотрудничества для решения этой проблемы.</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Меры по улучшению экологической ситуации</a:t>
            </a:r>
            <a:endParaRPr lang="en-US" sz="2200" dirty="0"/>
          </a:p>
        </p:txBody>
      </p:sp>
      <p:sp>
        <p:nvSpPr>
          <p:cNvPr id="4" name="Text 1"/>
          <p:cNvSpPr/>
          <p:nvPr/>
        </p:nvSpPr>
        <p:spPr>
          <a:xfrm>
            <a:off x="1271847" y="1662545"/>
            <a:ext cx="6650182" cy="698269"/>
          </a:xfrm>
          <a:prstGeom prst="rect">
            <a:avLst/>
          </a:prstGeom>
          <a:noFill/>
          <a:ln/>
        </p:spPr>
        <p:txBody>
          <a:bodyPr wrap="square" rtlCol="0" anchor="t"/>
          <a:lstStyle/>
          <a:p>
            <a:pPr algn="l" indent="0" marL="0">
              <a:lnSpc>
                <a:spcPts val="2100"/>
              </a:lnSpc>
              <a:buNone/>
            </a:pPr>
            <a:r>
              <a:rPr lang="en-US" sz="1500" dirty="0">
                <a:solidFill>
                  <a:srgbClr val="000000"/>
                </a:solidFill>
              </a:rPr>
              <a:t>В 2021 году власти Китая приняли Национальный план действий по сокращению выбросов загрязняющих веществ на 27,5% до 2030 года.</a:t>
            </a:r>
            <a:endParaRPr lang="en-US" sz="1500" dirty="0"/>
          </a:p>
        </p:txBody>
      </p:sp>
      <p:sp>
        <p:nvSpPr>
          <p:cNvPr id="5" name="Text 2"/>
          <p:cNvSpPr/>
          <p:nvPr/>
        </p:nvSpPr>
        <p:spPr>
          <a:xfrm>
            <a:off x="1271847" y="2909455"/>
            <a:ext cx="6650182" cy="698269"/>
          </a:xfrm>
          <a:prstGeom prst="rect">
            <a:avLst/>
          </a:prstGeom>
          <a:noFill/>
          <a:ln/>
        </p:spPr>
        <p:txBody>
          <a:bodyPr wrap="square" rtlCol="0" anchor="t"/>
          <a:lstStyle/>
          <a:p>
            <a:pPr algn="l" indent="0" marL="0">
              <a:lnSpc>
                <a:spcPts val="2100"/>
              </a:lnSpc>
              <a:buNone/>
            </a:pPr>
            <a:r>
              <a:rPr lang="en-US" sz="1500" dirty="0">
                <a:solidFill>
                  <a:srgbClr val="000000"/>
                </a:solidFill>
              </a:rPr>
              <a:t>США и Китай договорились о сокращении выбросов парниковых газов на 25% к 2025 году по сравнению с уровнем 2005 года.</a:t>
            </a:r>
            <a:endParaRPr lang="en-US" sz="1500" dirty="0"/>
          </a:p>
        </p:txBody>
      </p:sp>
      <p:sp>
        <p:nvSpPr>
          <p:cNvPr id="6" name="Text 3"/>
          <p:cNvSpPr/>
          <p:nvPr/>
        </p:nvSpPr>
        <p:spPr>
          <a:xfrm>
            <a:off x="1271847" y="3740727"/>
            <a:ext cx="6650182" cy="1230284"/>
          </a:xfrm>
          <a:prstGeom prst="rect">
            <a:avLst/>
          </a:prstGeom>
          <a:noFill/>
          <a:ln/>
        </p:spPr>
        <p:txBody>
          <a:bodyPr wrap="square" rtlCol="0" anchor="t"/>
          <a:lstStyle/>
          <a:p>
            <a:pPr algn="l" indent="0" marL="0">
              <a:lnSpc>
                <a:spcPts val="2100"/>
              </a:lnSpc>
              <a:buNone/>
            </a:pPr>
            <a:r>
              <a:rPr lang="en-US" sz="1500" dirty="0">
                <a:solidFill>
                  <a:srgbClr val="000000"/>
                </a:solidFill>
              </a:rPr>
              <a:t>Для снижения уровня загрязнения в США были введены дополнительные меры по регулированию выбросов промышленных предприятий, включая ограничения на выбросы серы и азота, что позволило сократить объёмы вредных веществ на 20% за последние пять лет.</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582891" y="415636"/>
            <a:ext cx="3308465" cy="6026727"/>
          </a:xfrm>
          <a:prstGeom prst="rect">
            <a:avLst/>
          </a:prstGeom>
        </p:spPr>
      </p:pic>
      <p:sp>
        <p:nvSpPr>
          <p:cNvPr id="4" name="Text 0"/>
          <p:cNvSpPr/>
          <p:nvPr/>
        </p:nvSpPr>
        <p:spPr>
          <a:xfrm>
            <a:off x="648393" y="1082733"/>
            <a:ext cx="5985164" cy="931025"/>
          </a:xfrm>
          <a:prstGeom prst="rect">
            <a:avLst/>
          </a:prstGeom>
          <a:noFill/>
          <a:ln/>
        </p:spPr>
        <p:txBody>
          <a:bodyPr wrap="square" rtlCol="0" anchor="t"/>
          <a:lstStyle/>
          <a:p>
            <a:pPr indent="0" marL="0">
              <a:lnSpc>
                <a:spcPts val="3100"/>
              </a:lnSpc>
              <a:buNone/>
            </a:pPr>
            <a:r>
              <a:rPr lang="en-US" sz="2200" b="1" dirty="0">
                <a:solidFill>
                  <a:srgbClr val="000000"/>
                </a:solidFill>
              </a:rPr>
              <a:t>Диаграмма: прогноз снижения уровня загрязнения</a:t>
            </a:r>
            <a:endParaRPr lang="en-US" sz="2200" dirty="0"/>
          </a:p>
        </p:txBody>
      </p:sp>
      <p:sp>
        <p:nvSpPr>
          <p:cNvPr id="5" name="Text 1"/>
          <p:cNvSpPr/>
          <p:nvPr/>
        </p:nvSpPr>
        <p:spPr>
          <a:xfrm>
            <a:off x="648393" y="2078182"/>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Прогнозируется снижение уровня PM2.5 на территории США с 2015 по 2025 год. Данные представлены в процентах, и график демонстрирует ежегодное уменьшение загрязнения воздуха частицами PM2.5.</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399011" y="1248987"/>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Спасибо за внимание!</a:t>
            </a:r>
            <a:endParaRPr lang="en-US" sz="2200" dirty="0"/>
          </a:p>
        </p:txBody>
      </p:sp>
      <p:sp>
        <p:nvSpPr>
          <p:cNvPr id="4" name="Text 1"/>
          <p:cNvSpPr/>
          <p:nvPr/>
        </p:nvSpPr>
        <p:spPr>
          <a:xfrm>
            <a:off x="399011" y="2327564"/>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Спасибо за внимание. В этой презентации мы рассмотрели трансграничное загрязнение атмосферы и его последствия для США и Китая. Мы обсудили источники и уровни загрязнения, стратегии снижения выбросов и международные соглашения, направленные на улучшение экологической ситуации. Надеемся, что эта информация будет полезна для вашего дальнейшего изучения экологических проблем.</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2026-09-08T20:31:24Z</dcterms:created>
  <dcterms:modified xsi:type="dcterms:W3CDTF">2026-09-08T20:31:24Z</dcterms:modified>
</cp:coreProperties>
</file>