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</p:sldIdLst>
  <p:notesMasterIdLst>
    <p:notesMasterId r:id="rId16"/>
  </p:notesMasterIdLst>
  <p:sldSz cx="12192000" cy="6858000"/>
  <p:notesSz cx="6858000" cy="12192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notesMaster" Target="notesMasters/notesMaster1.xml"/><Relationship Id="rId17" Type="http://schemas.openxmlformats.org/officeDocument/2006/relationships/presProps" Target="presProps.xml"/><Relationship Id="rId18" Type="http://schemas.openxmlformats.org/officeDocument/2006/relationships/viewProps" Target="viewProps.xml"/><Relationship Id="rId19" Type="http://schemas.openxmlformats.org/officeDocument/2006/relationships/theme" Target="theme/theme1.xml"/><Relationship Id="rId20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image" Target="../media/image-1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4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4" name="Text 0"/>
          <p:cNvSpPr/>
          <p:nvPr/>
        </p:nvSpPr>
        <p:spPr>
          <a:xfrm>
            <a:off x="648393" y="1248987"/>
            <a:ext cx="5153891" cy="4322618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l" indent="0" marL="0">
              <a:lnSpc>
                <a:spcPts val="6700"/>
              </a:lnSpc>
              <a:buNone/>
            </a:pPr>
            <a:r>
              <a:rPr lang="en-US" sz="4000" b="1" dirty="0">
                <a:solidFill>
                  <a:srgbClr val="000000"/>
                </a:solidFill>
              </a:rPr>
              <a:t>Управление рисками: как идентифицировать и минимизировать бизнес-риски</a:t>
            </a:r>
            <a:endParaRPr lang="en-US" sz="4000" dirty="0"/>
          </a:p>
        </p:txBody>
      </p:sp>
      <p:sp>
        <p:nvSpPr>
          <p:cNvPr id="5" name="Text 1"/>
          <p:cNvSpPr/>
          <p:nvPr/>
        </p:nvSpPr>
        <p:spPr>
          <a:xfrm>
            <a:off x="648393" y="6400800"/>
            <a:ext cx="5403273" cy="432262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l" indent="0" marL="0">
              <a:lnSpc>
                <a:spcPts val="2100"/>
              </a:lnSpc>
              <a:buNone/>
            </a:pPr>
            <a:r>
              <a:rPr lang="en-US" sz="1500" dirty="0">
                <a:solidFill>
                  <a:srgbClr val="000000"/>
                </a:solidFill>
              </a:rPr>
              <a:t>Автор презентации: Presentacium.ru</a:t>
            </a:r>
            <a:endParaRPr lang="en-US" sz="15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Text 0"/>
          <p:cNvSpPr/>
          <p:nvPr/>
        </p:nvSpPr>
        <p:spPr>
          <a:xfrm>
            <a:off x="2768138" y="1248987"/>
            <a:ext cx="6816436" cy="773084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ctr" indent="0" marL="0">
              <a:lnSpc>
                <a:spcPts val="4900"/>
              </a:lnSpc>
              <a:buNone/>
            </a:pPr>
            <a:r>
              <a:rPr lang="en-US" sz="3400" b="1" dirty="0">
                <a:solidFill>
                  <a:srgbClr val="000000"/>
                </a:solidFill>
              </a:rPr>
              <a:t>Введение</a:t>
            </a:r>
            <a:endParaRPr lang="en-US" sz="3400" dirty="0"/>
          </a:p>
        </p:txBody>
      </p:sp>
      <p:sp>
        <p:nvSpPr>
          <p:cNvPr id="4" name="Text 1"/>
          <p:cNvSpPr/>
          <p:nvPr/>
        </p:nvSpPr>
        <p:spPr>
          <a:xfrm>
            <a:off x="2768138" y="2327564"/>
            <a:ext cx="6650182" cy="1762298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ctr" indent="0" marL="0">
              <a:lnSpc>
                <a:spcPts val="2100"/>
              </a:lnSpc>
              <a:buNone/>
            </a:pPr>
            <a:r>
              <a:rPr lang="en-US" sz="1500" dirty="0">
                <a:solidFill>
                  <a:srgbClr val="000000"/>
                </a:solidFill>
              </a:rPr>
              <a:t>В этой презентации мы рассмотрим методы идентификации и минимизации бизнес-рисков, основные типы рисков и сравнительный анализ способов их снижения. Особое внимание уделим роли руководства, стратегиям снижения рисков и эффективности применяемых мер. Также обсудим важность оценки управления рисками и представим ключевые показатели эффективности.</a:t>
            </a:r>
            <a:endParaRPr lang="en-US" sz="15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Text 0"/>
          <p:cNvSpPr/>
          <p:nvPr/>
        </p:nvSpPr>
        <p:spPr>
          <a:xfrm>
            <a:off x="773084" y="417715"/>
            <a:ext cx="10141527" cy="5486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ts val="3100"/>
              </a:lnSpc>
              <a:buNone/>
            </a:pPr>
            <a:r>
              <a:rPr lang="en-US" sz="2200" b="1" dirty="0">
                <a:solidFill>
                  <a:srgbClr val="000000"/>
                </a:solidFill>
              </a:rPr>
              <a:t>Методы идентификации рисков</a:t>
            </a:r>
            <a:endParaRPr lang="en-US" sz="2200" dirty="0"/>
          </a:p>
        </p:txBody>
      </p:sp>
      <p:sp>
        <p:nvSpPr>
          <p:cNvPr id="4" name="Text 1"/>
          <p:cNvSpPr/>
          <p:nvPr/>
        </p:nvSpPr>
        <p:spPr>
          <a:xfrm>
            <a:off x="1271847" y="1662545"/>
            <a:ext cx="6650182" cy="698269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l" indent="0" marL="0">
              <a:lnSpc>
                <a:spcPts val="2100"/>
              </a:lnSpc>
              <a:buNone/>
            </a:pPr>
            <a:r>
              <a:rPr lang="en-US" sz="1500" dirty="0">
                <a:solidFill>
                  <a:srgbClr val="000000"/>
                </a:solidFill>
              </a:rPr>
              <a:t>Для выявления потенциальных угроз в бизнес-процессах используются качественные и количественные методы анализа.</a:t>
            </a:r>
            <a:endParaRPr lang="en-US" sz="1500" dirty="0"/>
          </a:p>
        </p:txBody>
      </p:sp>
      <p:sp>
        <p:nvSpPr>
          <p:cNvPr id="5" name="Shape 2"/>
          <p:cNvSpPr/>
          <p:nvPr/>
        </p:nvSpPr>
        <p:spPr>
          <a:xfrm>
            <a:off x="731520" y="1662545"/>
            <a:ext cx="498764" cy="498764"/>
          </a:xfrm>
          <a:prstGeom prst="roundRect">
            <a:avLst>
              <a:gd name="adj" fmla="val 16667"/>
            </a:avLst>
          </a:prstGeom>
          <a:solidFill>
            <a:srgbClr val="7CA7F6"/>
          </a:solidFill>
          <a:ln w="12700">
            <a:solidFill>
              <a:srgbClr val="FFFFFF">
                <a:alpha val="0"/>
              </a:srgbClr>
            </a:solidFill>
            <a:prstDash val="solid"/>
          </a:ln>
        </p:spPr>
      </p:sp>
      <p:sp>
        <p:nvSpPr>
          <p:cNvPr id="6" name="Text 3"/>
          <p:cNvSpPr/>
          <p:nvPr/>
        </p:nvSpPr>
        <p:spPr>
          <a:xfrm>
            <a:off x="731520" y="1620982"/>
            <a:ext cx="498764" cy="498764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3000" b="1" dirty="0">
                <a:solidFill>
                  <a:srgbClr val="FFFFFF"/>
                </a:solidFill>
              </a:rPr>
              <a:t>1</a:t>
            </a:r>
            <a:endParaRPr lang="en-US" sz="3000" dirty="0"/>
          </a:p>
        </p:txBody>
      </p:sp>
      <p:sp>
        <p:nvSpPr>
          <p:cNvPr id="7" name="Text 4"/>
          <p:cNvSpPr/>
          <p:nvPr/>
        </p:nvSpPr>
        <p:spPr>
          <a:xfrm>
            <a:off x="1271847" y="2909455"/>
            <a:ext cx="6650182" cy="964276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l" indent="0" marL="0">
              <a:lnSpc>
                <a:spcPts val="2100"/>
              </a:lnSpc>
              <a:buNone/>
            </a:pPr>
            <a:r>
              <a:rPr lang="en-US" sz="1500" dirty="0">
                <a:solidFill>
                  <a:srgbClr val="000000"/>
                </a:solidFill>
              </a:rPr>
              <a:t>Например, метод Дельфи предполагает опрос экспертов и анализ их мнений для прогнозирования рисков, позволяя снизить вероятность ошибок до 15–20% благодаря коллективному опыту.</a:t>
            </a:r>
            <a:endParaRPr lang="en-US" sz="1500" dirty="0"/>
          </a:p>
        </p:txBody>
      </p:sp>
      <p:sp>
        <p:nvSpPr>
          <p:cNvPr id="8" name="Shape 5"/>
          <p:cNvSpPr/>
          <p:nvPr/>
        </p:nvSpPr>
        <p:spPr>
          <a:xfrm>
            <a:off x="731520" y="2909455"/>
            <a:ext cx="498764" cy="498764"/>
          </a:xfrm>
          <a:prstGeom prst="roundRect">
            <a:avLst>
              <a:gd name="adj" fmla="val 16667"/>
            </a:avLst>
          </a:prstGeom>
          <a:solidFill>
            <a:srgbClr val="7CA7F6"/>
          </a:solidFill>
          <a:ln w="12700">
            <a:solidFill>
              <a:srgbClr val="FFFFFF">
                <a:alpha val="0"/>
              </a:srgbClr>
            </a:solidFill>
            <a:prstDash val="solid"/>
          </a:ln>
        </p:spPr>
      </p:sp>
      <p:sp>
        <p:nvSpPr>
          <p:cNvPr id="9" name="Text 6"/>
          <p:cNvSpPr/>
          <p:nvPr/>
        </p:nvSpPr>
        <p:spPr>
          <a:xfrm>
            <a:off x="731520" y="2867891"/>
            <a:ext cx="498764" cy="498764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3000" b="1" dirty="0">
                <a:solidFill>
                  <a:srgbClr val="FFFFFF"/>
                </a:solidFill>
              </a:rPr>
              <a:t>2</a:t>
            </a:r>
            <a:endParaRPr lang="en-US" sz="3000" dirty="0"/>
          </a:p>
        </p:txBody>
      </p:sp>
      <p:sp>
        <p:nvSpPr>
          <p:cNvPr id="10" name="Text 7"/>
          <p:cNvSpPr/>
          <p:nvPr/>
        </p:nvSpPr>
        <p:spPr>
          <a:xfrm>
            <a:off x="1271847" y="3873731"/>
            <a:ext cx="6650182" cy="964276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l" indent="0" marL="0">
              <a:lnSpc>
                <a:spcPts val="2100"/>
              </a:lnSpc>
              <a:buNone/>
            </a:pPr>
            <a:r>
              <a:rPr lang="en-US" sz="1500" dirty="0">
                <a:solidFill>
                  <a:srgbClr val="000000"/>
                </a:solidFill>
              </a:rPr>
              <a:t>Также применяется сценарный анализ, при котором моделируются различные ситуации, что помогает оценить возможные потери в диапазоне от 5% до 30% при разных условиях.</a:t>
            </a:r>
            <a:endParaRPr lang="en-US" sz="1500" dirty="0"/>
          </a:p>
        </p:txBody>
      </p:sp>
      <p:sp>
        <p:nvSpPr>
          <p:cNvPr id="11" name="Shape 8"/>
          <p:cNvSpPr/>
          <p:nvPr/>
        </p:nvSpPr>
        <p:spPr>
          <a:xfrm>
            <a:off x="731520" y="3873731"/>
            <a:ext cx="498764" cy="498764"/>
          </a:xfrm>
          <a:prstGeom prst="roundRect">
            <a:avLst>
              <a:gd name="adj" fmla="val 16667"/>
            </a:avLst>
          </a:prstGeom>
          <a:solidFill>
            <a:srgbClr val="7CA7F6"/>
          </a:solidFill>
          <a:ln w="12700">
            <a:solidFill>
              <a:srgbClr val="FFFFFF">
                <a:alpha val="0"/>
              </a:srgbClr>
            </a:solidFill>
            <a:prstDash val="solid"/>
          </a:ln>
        </p:spPr>
      </p:sp>
      <p:sp>
        <p:nvSpPr>
          <p:cNvPr id="12" name="Text 9"/>
          <p:cNvSpPr/>
          <p:nvPr/>
        </p:nvSpPr>
        <p:spPr>
          <a:xfrm>
            <a:off x="731520" y="3832167"/>
            <a:ext cx="498764" cy="498764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3000" b="1" dirty="0">
                <a:solidFill>
                  <a:srgbClr val="FFFFFF"/>
                </a:solidFill>
              </a:rPr>
              <a:t>3</a:t>
            </a:r>
            <a:endParaRPr lang="en-US" sz="30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995160" y="523702"/>
            <a:ext cx="4680065" cy="6051665"/>
          </a:xfrm>
          <a:prstGeom prst="rect">
            <a:avLst/>
          </a:prstGeom>
        </p:spPr>
      </p:pic>
      <p:sp>
        <p:nvSpPr>
          <p:cNvPr id="4" name="Text 0"/>
          <p:cNvSpPr/>
          <p:nvPr/>
        </p:nvSpPr>
        <p:spPr>
          <a:xfrm>
            <a:off x="648393" y="1082733"/>
            <a:ext cx="5985164" cy="5486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ts val="3100"/>
              </a:lnSpc>
              <a:buNone/>
            </a:pPr>
            <a:r>
              <a:rPr lang="en-US" sz="2200" b="1" dirty="0">
                <a:solidFill>
                  <a:srgbClr val="000000"/>
                </a:solidFill>
              </a:rPr>
              <a:t>Основные типы бизнес-рисков</a:t>
            </a:r>
            <a:endParaRPr lang="en-US" sz="2200" dirty="0"/>
          </a:p>
        </p:txBody>
      </p:sp>
      <p:sp>
        <p:nvSpPr>
          <p:cNvPr id="5" name="Text 1"/>
          <p:cNvSpPr/>
          <p:nvPr/>
        </p:nvSpPr>
        <p:spPr>
          <a:xfrm>
            <a:off x="648393" y="2078182"/>
            <a:ext cx="5818909" cy="964276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l" indent="0" marL="0">
              <a:lnSpc>
                <a:spcPts val="2100"/>
              </a:lnSpc>
              <a:buNone/>
            </a:pPr>
            <a:r>
              <a:rPr lang="en-US" sz="1500" dirty="0">
                <a:solidFill>
                  <a:srgbClr val="000000"/>
                </a:solidFill>
              </a:rPr>
              <a:t>Финансовые риски, такие как изменение процентных ставок и колебания валютных курсов, могут привести к значительным потерям прибыли.</a:t>
            </a:r>
            <a:endParaRPr lang="en-US" sz="1500" dirty="0"/>
          </a:p>
        </p:txBody>
      </p:sp>
      <p:sp>
        <p:nvSpPr>
          <p:cNvPr id="6" name="Text 2"/>
          <p:cNvSpPr/>
          <p:nvPr/>
        </p:nvSpPr>
        <p:spPr>
          <a:xfrm>
            <a:off x="648393" y="3740727"/>
            <a:ext cx="5818909" cy="2028305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l" indent="0" marL="0">
              <a:lnSpc>
                <a:spcPts val="2100"/>
              </a:lnSpc>
              <a:buNone/>
            </a:pPr>
            <a:r>
              <a:rPr lang="en-US" sz="1500" dirty="0">
                <a:solidFill>
                  <a:srgbClr val="000000"/>
                </a:solidFill>
              </a:rPr>
              <a:t>Например, в 2022 году многие компании столкнулись с увеличением стоимости заемных средств на 5–10%, что отразилось на их операционных расходах. Операционные риски, включая сбои в производственных процессах и проблемы с цепочками поставок, могут вызвать задержки в выполнении заказов, что в свою очередь может снизить объемы продаж на 15–20% в краткосрочной перспективе.</a:t>
            </a:r>
            <a:endParaRPr lang="en-US" sz="15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Text 0"/>
          <p:cNvSpPr/>
          <p:nvPr/>
        </p:nvSpPr>
        <p:spPr>
          <a:xfrm>
            <a:off x="565265" y="417715"/>
            <a:ext cx="10141527" cy="5486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ts val="3100"/>
              </a:lnSpc>
              <a:buNone/>
            </a:pPr>
            <a:r>
              <a:rPr lang="en-US" sz="2200" b="1" dirty="0">
                <a:solidFill>
                  <a:srgbClr val="000000"/>
                </a:solidFill>
              </a:rPr>
              <a:t>Инструменты управления рисками</a:t>
            </a:r>
            <a:endParaRPr lang="en-US" sz="2200" dirty="0"/>
          </a:p>
        </p:txBody>
      </p:sp>
      <p:sp>
        <p:nvSpPr>
          <p:cNvPr id="4" name="Text 1"/>
          <p:cNvSpPr/>
          <p:nvPr/>
        </p:nvSpPr>
        <p:spPr>
          <a:xfrm>
            <a:off x="1064029" y="1995055"/>
            <a:ext cx="10058400" cy="698269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l" indent="0" marL="0">
              <a:lnSpc>
                <a:spcPts val="2100"/>
              </a:lnSpc>
              <a:buNone/>
            </a:pPr>
            <a:r>
              <a:rPr lang="en-US" sz="1500" dirty="0">
                <a:solidFill>
                  <a:srgbClr val="000000"/>
                </a:solidFill>
              </a:rPr>
              <a:t>Согласно исследованиям, внедрение систем управления рисками снижает вероятность финансовых потерь на 30–40%.</a:t>
            </a:r>
            <a:endParaRPr lang="en-US" sz="1500" dirty="0"/>
          </a:p>
        </p:txBody>
      </p:sp>
      <p:sp>
        <p:nvSpPr>
          <p:cNvPr id="5" name="Text 2"/>
          <p:cNvSpPr/>
          <p:nvPr/>
        </p:nvSpPr>
        <p:spPr>
          <a:xfrm>
            <a:off x="1064029" y="4156364"/>
            <a:ext cx="4655127" cy="1762298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l" indent="0" marL="0">
              <a:lnSpc>
                <a:spcPts val="2100"/>
              </a:lnSpc>
              <a:buNone/>
            </a:pPr>
            <a:r>
              <a:rPr lang="en-US" sz="1500" dirty="0">
                <a:solidFill>
                  <a:srgbClr val="000000"/>
                </a:solidFill>
              </a:rPr>
              <a:t>Ключевые инструменты включают анализ данных, который позволяет выявить потенциальные угрозы с вероятностью до 85%, а также SWOT-анализ, помогающий оценить внутренние и внешние факторы, влияющие на бизнес, с точностью до 70%.</a:t>
            </a:r>
            <a:endParaRPr lang="en-US" sz="1500" dirty="0"/>
          </a:p>
        </p:txBody>
      </p:sp>
      <p:sp>
        <p:nvSpPr>
          <p:cNvPr id="6" name="Text 3"/>
          <p:cNvSpPr/>
          <p:nvPr/>
        </p:nvSpPr>
        <p:spPr>
          <a:xfrm>
            <a:off x="6882938" y="4156364"/>
            <a:ext cx="4655127" cy="1762298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l" indent="0" marL="0">
              <a:lnSpc>
                <a:spcPts val="2100"/>
              </a:lnSpc>
              <a:buNone/>
            </a:pPr>
            <a:r>
              <a:rPr lang="en-US" sz="1500" dirty="0">
                <a:solidFill>
                  <a:srgbClr val="000000"/>
                </a:solidFill>
              </a:rPr>
              <a:t>К другим эффективным инструментам относятся методы оценки рисков на основе статистики, такие как Value at Risk (VaR), позволяющие определить возможный ущерб с точностью до 95% в пределах заданного доверительного интервала.</a:t>
            </a:r>
            <a:endParaRPr lang="en-US" sz="15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582891" y="415636"/>
            <a:ext cx="3308465" cy="6026727"/>
          </a:xfrm>
          <a:prstGeom prst="rect">
            <a:avLst/>
          </a:prstGeom>
        </p:spPr>
      </p:pic>
      <p:sp>
        <p:nvSpPr>
          <p:cNvPr id="4" name="Text 0"/>
          <p:cNvSpPr/>
          <p:nvPr/>
        </p:nvSpPr>
        <p:spPr>
          <a:xfrm>
            <a:off x="648393" y="1082733"/>
            <a:ext cx="5985164" cy="931025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ts val="3100"/>
              </a:lnSpc>
              <a:buNone/>
            </a:pPr>
            <a:r>
              <a:rPr lang="en-US" sz="2200" b="1" dirty="0">
                <a:solidFill>
                  <a:srgbClr val="000000"/>
                </a:solidFill>
              </a:rPr>
              <a:t>Примеры успешных стратегий минимизации рисков</a:t>
            </a:r>
            <a:endParaRPr lang="en-US" sz="2200" dirty="0"/>
          </a:p>
        </p:txBody>
      </p:sp>
      <p:sp>
        <p:nvSpPr>
          <p:cNvPr id="5" name="Text 1"/>
          <p:cNvSpPr/>
          <p:nvPr/>
        </p:nvSpPr>
        <p:spPr>
          <a:xfrm>
            <a:off x="648393" y="2078182"/>
            <a:ext cx="5818909" cy="1496291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l" indent="0" marL="0">
              <a:lnSpc>
                <a:spcPts val="2100"/>
              </a:lnSpc>
              <a:buNone/>
            </a:pPr>
            <a:r>
              <a:rPr lang="en-US" sz="1500" dirty="0">
                <a:solidFill>
                  <a:srgbClr val="000000"/>
                </a:solidFill>
              </a:rPr>
              <a:t>В 2020 году компания Amazon инвестировала более 10 миллиардов долларов в укрепление своей логистической инфраструктуры, что позволило минимизировать риски, связанные с увеличением объёмов онлайн-покупок во время пандемии.</a:t>
            </a:r>
            <a:endParaRPr lang="en-US" sz="1500" dirty="0"/>
          </a:p>
        </p:txBody>
      </p:sp>
      <p:sp>
        <p:nvSpPr>
          <p:cNvPr id="6" name="Text 2"/>
          <p:cNvSpPr/>
          <p:nvPr/>
        </p:nvSpPr>
        <p:spPr>
          <a:xfrm>
            <a:off x="648393" y="3574473"/>
            <a:ext cx="5818909" cy="964276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l" indent="0" marL="0">
              <a:lnSpc>
                <a:spcPts val="2100"/>
              </a:lnSpc>
              <a:buNone/>
            </a:pPr>
            <a:r>
              <a:rPr lang="en-US" sz="1500" dirty="0">
                <a:solidFill>
                  <a:srgbClr val="000000"/>
                </a:solidFill>
              </a:rPr>
              <a:t>Например, внедрение новых технологий для отслеживания грузов снизило количество задержек на 30%, повысив удовлетворённость клиентов.</a:t>
            </a:r>
            <a:endParaRPr lang="en-US" sz="1500" dirty="0"/>
          </a:p>
        </p:txBody>
      </p:sp>
      <p:sp>
        <p:nvSpPr>
          <p:cNvPr id="7" name="Text 3"/>
          <p:cNvSpPr/>
          <p:nvPr/>
        </p:nvSpPr>
        <p:spPr>
          <a:xfrm>
            <a:off x="648393" y="4538749"/>
            <a:ext cx="5818909" cy="964276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l" indent="0" marL="0">
              <a:lnSpc>
                <a:spcPts val="2100"/>
              </a:lnSpc>
              <a:buNone/>
            </a:pPr>
            <a:r>
              <a:rPr lang="en-US" sz="1500" dirty="0">
                <a:solidFill>
                  <a:srgbClr val="000000"/>
                </a:solidFill>
              </a:rPr>
              <a:t>Это наглядно демонстрирует, как крупные вложения в инфраструктуру и технологии могут значительно сократить операционные риски.</a:t>
            </a:r>
            <a:endParaRPr lang="en-US" sz="15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Text 0"/>
          <p:cNvSpPr/>
          <p:nvPr/>
        </p:nvSpPr>
        <p:spPr>
          <a:xfrm>
            <a:off x="565265" y="417715"/>
            <a:ext cx="10141527" cy="5486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ts val="3100"/>
              </a:lnSpc>
              <a:buNone/>
            </a:pPr>
            <a:r>
              <a:rPr lang="en-US" sz="2200" b="1" dirty="0">
                <a:solidFill>
                  <a:srgbClr val="000000"/>
                </a:solidFill>
              </a:rPr>
              <a:t>Оценка эффективности управления рисками</a:t>
            </a:r>
            <a:endParaRPr lang="en-US" sz="2200" dirty="0"/>
          </a:p>
        </p:txBody>
      </p:sp>
      <p:sp>
        <p:nvSpPr>
          <p:cNvPr id="4" name="Text 1"/>
          <p:cNvSpPr/>
          <p:nvPr/>
        </p:nvSpPr>
        <p:spPr>
          <a:xfrm>
            <a:off x="1064029" y="1995055"/>
            <a:ext cx="10058400" cy="698269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l" indent="0" marL="0">
              <a:lnSpc>
                <a:spcPts val="2100"/>
              </a:lnSpc>
              <a:buNone/>
            </a:pPr>
            <a:r>
              <a:rPr lang="en-US" sz="1500" dirty="0">
                <a:solidFill>
                  <a:srgbClr val="000000"/>
                </a:solidFill>
              </a:rPr>
              <a:t>В 2022 году компании, внедрившие систематизированный подход к управлению рисками, зафиксировали снижение убытков на 30% по сравнению с предыдущим годом.</a:t>
            </a:r>
            <a:endParaRPr lang="en-US" sz="1500" dirty="0"/>
          </a:p>
        </p:txBody>
      </p:sp>
      <p:sp>
        <p:nvSpPr>
          <p:cNvPr id="5" name="Shape 2"/>
          <p:cNvSpPr/>
          <p:nvPr/>
        </p:nvSpPr>
        <p:spPr>
          <a:xfrm>
            <a:off x="523702" y="1995055"/>
            <a:ext cx="498764" cy="498764"/>
          </a:xfrm>
          <a:prstGeom prst="roundRect">
            <a:avLst>
              <a:gd name="adj" fmla="val 16667"/>
            </a:avLst>
          </a:prstGeom>
          <a:solidFill>
            <a:srgbClr val="7CA7F6"/>
          </a:solidFill>
          <a:ln w="12700">
            <a:solidFill>
              <a:srgbClr val="FFFFFF">
                <a:alpha val="0"/>
              </a:srgbClr>
            </a:solidFill>
            <a:prstDash val="solid"/>
          </a:ln>
        </p:spPr>
      </p:sp>
      <p:sp>
        <p:nvSpPr>
          <p:cNvPr id="6" name="Text 3"/>
          <p:cNvSpPr/>
          <p:nvPr/>
        </p:nvSpPr>
        <p:spPr>
          <a:xfrm>
            <a:off x="523702" y="1953491"/>
            <a:ext cx="498764" cy="498764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3000" b="1" dirty="0">
                <a:solidFill>
                  <a:srgbClr val="FFFFFF"/>
                </a:solidFill>
              </a:rPr>
              <a:t>1</a:t>
            </a:r>
            <a:endParaRPr lang="en-US" sz="3000" dirty="0"/>
          </a:p>
        </p:txBody>
      </p:sp>
      <p:sp>
        <p:nvSpPr>
          <p:cNvPr id="7" name="Text 4"/>
          <p:cNvSpPr/>
          <p:nvPr/>
        </p:nvSpPr>
        <p:spPr>
          <a:xfrm>
            <a:off x="1064029" y="4156364"/>
            <a:ext cx="4655127" cy="1496291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l" indent="0" marL="0">
              <a:lnSpc>
                <a:spcPts val="2100"/>
              </a:lnSpc>
              <a:buNone/>
            </a:pPr>
            <a:r>
              <a:rPr lang="en-US" sz="1500" dirty="0">
                <a:solidFill>
                  <a:srgbClr val="000000"/>
                </a:solidFill>
              </a:rPr>
              <a:t>Измерение ключевых показателей эффективности (KPI) позволило выявить, что вероятность крупных инцидентов сократилась на 25% благодаря регулярному мониторингу и корректировке стратегий.</a:t>
            </a:r>
            <a:endParaRPr lang="en-US" sz="1500" dirty="0"/>
          </a:p>
        </p:txBody>
      </p:sp>
      <p:sp>
        <p:nvSpPr>
          <p:cNvPr id="8" name="Shape 5"/>
          <p:cNvSpPr/>
          <p:nvPr/>
        </p:nvSpPr>
        <p:spPr>
          <a:xfrm>
            <a:off x="523702" y="4156364"/>
            <a:ext cx="498764" cy="498764"/>
          </a:xfrm>
          <a:prstGeom prst="roundRect">
            <a:avLst>
              <a:gd name="adj" fmla="val 16667"/>
            </a:avLst>
          </a:prstGeom>
          <a:solidFill>
            <a:srgbClr val="7CA7F6"/>
          </a:solidFill>
          <a:ln w="12700">
            <a:solidFill>
              <a:srgbClr val="FFFFFF">
                <a:alpha val="0"/>
              </a:srgbClr>
            </a:solidFill>
            <a:prstDash val="solid"/>
          </a:ln>
        </p:spPr>
      </p:sp>
      <p:sp>
        <p:nvSpPr>
          <p:cNvPr id="9" name="Text 6"/>
          <p:cNvSpPr/>
          <p:nvPr/>
        </p:nvSpPr>
        <p:spPr>
          <a:xfrm>
            <a:off x="523702" y="4114800"/>
            <a:ext cx="498764" cy="498764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3000" b="1" dirty="0">
                <a:solidFill>
                  <a:srgbClr val="FFFFFF"/>
                </a:solidFill>
              </a:rPr>
              <a:t>2</a:t>
            </a:r>
            <a:endParaRPr lang="en-US" sz="3000" dirty="0"/>
          </a:p>
        </p:txBody>
      </p:sp>
      <p:sp>
        <p:nvSpPr>
          <p:cNvPr id="10" name="Text 7"/>
          <p:cNvSpPr/>
          <p:nvPr/>
        </p:nvSpPr>
        <p:spPr>
          <a:xfrm>
            <a:off x="6882938" y="4156364"/>
            <a:ext cx="4655127" cy="1230284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l" indent="0" marL="0">
              <a:lnSpc>
                <a:spcPts val="2100"/>
              </a:lnSpc>
              <a:buNone/>
            </a:pPr>
            <a:r>
              <a:rPr lang="en-US" sz="1500" dirty="0">
                <a:solidFill>
                  <a:srgbClr val="000000"/>
                </a:solidFill>
              </a:rPr>
              <a:t>Внедрение цифровых инструментов для анализа рисков повысило оперативность реагирования на угрозы на 40%, что значительно улучшило общую устойчивость бизнеса.</a:t>
            </a:r>
            <a:endParaRPr lang="en-US" sz="1500" dirty="0"/>
          </a:p>
        </p:txBody>
      </p:sp>
      <p:sp>
        <p:nvSpPr>
          <p:cNvPr id="11" name="Shape 8"/>
          <p:cNvSpPr/>
          <p:nvPr/>
        </p:nvSpPr>
        <p:spPr>
          <a:xfrm>
            <a:off x="6342611" y="4156364"/>
            <a:ext cx="498764" cy="498764"/>
          </a:xfrm>
          <a:prstGeom prst="roundRect">
            <a:avLst>
              <a:gd name="adj" fmla="val 16667"/>
            </a:avLst>
          </a:prstGeom>
          <a:solidFill>
            <a:srgbClr val="7CA7F6"/>
          </a:solidFill>
          <a:ln w="12700">
            <a:solidFill>
              <a:srgbClr val="FFFFFF">
                <a:alpha val="0"/>
              </a:srgbClr>
            </a:solidFill>
            <a:prstDash val="solid"/>
          </a:ln>
        </p:spPr>
      </p:sp>
      <p:sp>
        <p:nvSpPr>
          <p:cNvPr id="12" name="Text 9"/>
          <p:cNvSpPr/>
          <p:nvPr/>
        </p:nvSpPr>
        <p:spPr>
          <a:xfrm>
            <a:off x="6342611" y="4114800"/>
            <a:ext cx="498764" cy="498764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3000" b="1" dirty="0">
                <a:solidFill>
                  <a:srgbClr val="FFFFFF"/>
                </a:solidFill>
              </a:rPr>
              <a:t>3</a:t>
            </a:r>
            <a:endParaRPr lang="en-US" sz="30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57200" y="523702"/>
            <a:ext cx="4680065" cy="6051665"/>
          </a:xfrm>
          <a:prstGeom prst="rect">
            <a:avLst/>
          </a:prstGeom>
        </p:spPr>
      </p:pic>
      <p:sp>
        <p:nvSpPr>
          <p:cNvPr id="4" name="Text 0"/>
          <p:cNvSpPr/>
          <p:nvPr/>
        </p:nvSpPr>
        <p:spPr>
          <a:xfrm>
            <a:off x="5636029" y="1082733"/>
            <a:ext cx="5985164" cy="5486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ts val="3100"/>
              </a:lnSpc>
              <a:buNone/>
            </a:pPr>
            <a:r>
              <a:rPr lang="en-US" sz="2200" b="1" dirty="0">
                <a:solidFill>
                  <a:srgbClr val="000000"/>
                </a:solidFill>
              </a:rPr>
              <a:t>Ключевые показатели эффективности (KPI)</a:t>
            </a:r>
            <a:endParaRPr lang="en-US" sz="2200" dirty="0"/>
          </a:p>
        </p:txBody>
      </p:sp>
      <p:sp>
        <p:nvSpPr>
          <p:cNvPr id="5" name="Text 1"/>
          <p:cNvSpPr/>
          <p:nvPr/>
        </p:nvSpPr>
        <p:spPr>
          <a:xfrm>
            <a:off x="5636029" y="2078182"/>
            <a:ext cx="5818909" cy="2028305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l" indent="0" marL="0">
              <a:lnSpc>
                <a:spcPts val="2100"/>
              </a:lnSpc>
              <a:buNone/>
            </a:pPr>
            <a:r>
              <a:rPr lang="en-US" sz="1500" dirty="0">
                <a:solidFill>
                  <a:srgbClr val="000000"/>
                </a:solidFill>
              </a:rPr>
              <a:t>В 2022 году около 60% компаний зафиксировали рост числа рисков по сравнению с предыдущим годом. Коэффициент эффективности управления рисками за последние пять лет вырос на 25%, что свидетельствует о повышении внимания к вопросам риск-менеджмента. Процент компаний, успешно минимизировавших риски благодаря внедрению новых KPI, увеличился с 30% в 2018 году до 70% в 2022 году.</a:t>
            </a:r>
            <a:endParaRPr lang="en-US" sz="15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624455" y="415636"/>
            <a:ext cx="3308465" cy="6051665"/>
          </a:xfrm>
          <a:prstGeom prst="rect">
            <a:avLst/>
          </a:prstGeom>
        </p:spPr>
      </p:pic>
      <p:sp>
        <p:nvSpPr>
          <p:cNvPr id="4" name="Text 0"/>
          <p:cNvSpPr/>
          <p:nvPr/>
        </p:nvSpPr>
        <p:spPr>
          <a:xfrm>
            <a:off x="315884" y="1082733"/>
            <a:ext cx="5985164" cy="5486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ts val="3100"/>
              </a:lnSpc>
              <a:buNone/>
            </a:pPr>
            <a:r>
              <a:rPr lang="en-US" sz="2200" b="1" dirty="0">
                <a:solidFill>
                  <a:srgbClr val="000000"/>
                </a:solidFill>
              </a:rPr>
              <a:t>Стратегии снижения рисков</a:t>
            </a:r>
            <a:endParaRPr lang="en-US" sz="2200" dirty="0"/>
          </a:p>
        </p:txBody>
      </p:sp>
      <p:sp>
        <p:nvSpPr>
          <p:cNvPr id="5" name="Text 1"/>
          <p:cNvSpPr/>
          <p:nvPr/>
        </p:nvSpPr>
        <p:spPr>
          <a:xfrm>
            <a:off x="315884" y="2078182"/>
            <a:ext cx="3906982" cy="1230284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l" indent="0" marL="0">
              <a:lnSpc>
                <a:spcPts val="2100"/>
              </a:lnSpc>
              <a:buNone/>
            </a:pPr>
            <a:r>
              <a:rPr lang="en-US" sz="1500" dirty="0">
                <a:solidFill>
                  <a:srgbClr val="000000"/>
                </a:solidFill>
              </a:rPr>
              <a:t>Согласно статистике, компании, внедряющие системы управления рисками, снижают вероятность финансовых потерь на 30–40%.</a:t>
            </a:r>
            <a:endParaRPr lang="en-US" sz="1500" dirty="0"/>
          </a:p>
        </p:txBody>
      </p:sp>
      <p:sp>
        <p:nvSpPr>
          <p:cNvPr id="6" name="Text 2"/>
          <p:cNvSpPr/>
          <p:nvPr/>
        </p:nvSpPr>
        <p:spPr>
          <a:xfrm>
            <a:off x="4389120" y="2078182"/>
            <a:ext cx="3906982" cy="2826327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l" indent="0" marL="0">
              <a:lnSpc>
                <a:spcPts val="2100"/>
              </a:lnSpc>
              <a:buNone/>
            </a:pPr>
            <a:r>
              <a:rPr lang="en-US" sz="1500" dirty="0">
                <a:solidFill>
                  <a:srgbClr val="000000"/>
                </a:solidFill>
              </a:rPr>
              <a:t>Стратегии снижения рисков включают диверсификацию бизнеса, которая позволяет уменьшить зависимость от одного сегмента рынка на 20–30%, и хеджирование, что помогает сократить валютные риски на 15–25%. Также эффективны регулярные тренинги для сотрудников, что повышает вероятность выявления потенциальных рисков на 25–30%.</a:t>
            </a:r>
            <a:endParaRPr lang="en-US" sz="15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Text 0"/>
          <p:cNvSpPr/>
          <p:nvPr/>
        </p:nvSpPr>
        <p:spPr>
          <a:xfrm>
            <a:off x="1271847" y="750224"/>
            <a:ext cx="10141527" cy="5486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ts val="3100"/>
              </a:lnSpc>
              <a:buNone/>
            </a:pPr>
            <a:r>
              <a:rPr lang="en-US" sz="2200" b="1" dirty="0">
                <a:solidFill>
                  <a:srgbClr val="000000"/>
                </a:solidFill>
              </a:rPr>
              <a:t>Мониторинг и контроль рисков</a:t>
            </a:r>
            <a:endParaRPr lang="en-US" sz="2200" dirty="0"/>
          </a:p>
        </p:txBody>
      </p:sp>
      <p:sp>
        <p:nvSpPr>
          <p:cNvPr id="4" name="Text 1"/>
          <p:cNvSpPr/>
          <p:nvPr/>
        </p:nvSpPr>
        <p:spPr>
          <a:xfrm>
            <a:off x="1271847" y="2078182"/>
            <a:ext cx="9975273" cy="698269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l" indent="0" marL="0">
              <a:lnSpc>
                <a:spcPts val="2100"/>
              </a:lnSpc>
              <a:buNone/>
            </a:pPr>
            <a:r>
              <a:rPr lang="en-US" sz="1500" dirty="0">
                <a:solidFill>
                  <a:srgbClr val="000000"/>
                </a:solidFill>
              </a:rPr>
              <a:t>В рамках мониторинга и контроля рисков осуществляется ежедневный анализ более 50 ключевых показателей, отражающих финансовое состояние и операционную деятельность компании.</a:t>
            </a:r>
            <a:endParaRPr lang="en-US" sz="1500" dirty="0"/>
          </a:p>
        </p:txBody>
      </p:sp>
      <p:sp>
        <p:nvSpPr>
          <p:cNvPr id="5" name="Text 2"/>
          <p:cNvSpPr/>
          <p:nvPr/>
        </p:nvSpPr>
        <p:spPr>
          <a:xfrm>
            <a:off x="1271847" y="3241964"/>
            <a:ext cx="9975273" cy="964276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l" indent="0" marL="0">
              <a:lnSpc>
                <a:spcPts val="2100"/>
              </a:lnSpc>
              <a:buNone/>
            </a:pPr>
            <a:r>
              <a:rPr lang="en-US" sz="1500" dirty="0">
                <a:solidFill>
                  <a:srgbClr val="000000"/>
                </a:solidFill>
              </a:rPr>
              <a:t>За последний квартал было выявлено 12 потенциальных угроз, что позволило сократить финансовые потери на 15%, благодаря своевременному принятию корректирующих мер. Всего за год было реализовано 8 успешных проектов по минимизации рисков, что повысило общую устойчивость бизнеса на 20%.</a:t>
            </a:r>
            <a:endParaRPr lang="en-US" sz="15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57200" y="523702"/>
            <a:ext cx="4680065" cy="6051665"/>
          </a:xfrm>
          <a:prstGeom prst="rect">
            <a:avLst/>
          </a:prstGeom>
        </p:spPr>
      </p:pic>
      <p:sp>
        <p:nvSpPr>
          <p:cNvPr id="4" name="Text 0"/>
          <p:cNvSpPr/>
          <p:nvPr/>
        </p:nvSpPr>
        <p:spPr>
          <a:xfrm>
            <a:off x="5636029" y="1082733"/>
            <a:ext cx="5985164" cy="5486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ts val="3100"/>
              </a:lnSpc>
              <a:buNone/>
            </a:pPr>
            <a:r>
              <a:rPr lang="en-US" sz="2200" b="1" dirty="0">
                <a:solidFill>
                  <a:srgbClr val="000000"/>
                </a:solidFill>
              </a:rPr>
              <a:t>Роль руководства в управлении рисками</a:t>
            </a:r>
            <a:endParaRPr lang="en-US" sz="2200" dirty="0"/>
          </a:p>
        </p:txBody>
      </p:sp>
      <p:sp>
        <p:nvSpPr>
          <p:cNvPr id="5" name="Text 1"/>
          <p:cNvSpPr/>
          <p:nvPr/>
        </p:nvSpPr>
        <p:spPr>
          <a:xfrm>
            <a:off x="5636029" y="2078182"/>
            <a:ext cx="5818909" cy="256032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l" indent="0" marL="0">
              <a:lnSpc>
                <a:spcPts val="2100"/>
              </a:lnSpc>
              <a:buNone/>
            </a:pPr>
            <a:r>
              <a:rPr lang="en-US" sz="1500" dirty="0">
                <a:solidFill>
                  <a:srgbClr val="000000"/>
                </a:solidFill>
              </a:rPr>
              <a:t>Согласно исследованиям, уровень рисков в компаниях с эффективным руководством снижается на 30–40% по сравнению с организациями, где управленческие подходы менее продуманы. Руководство разрабатывает и внедряет стратегии управления рисками, что позволяет сократить финансовые потери на 20–30% в год. Важная роль руководства заключается в создании культуры риск-менеджмента, что способствует повышению общей эффективности бизнеса на 15–20%.</a:t>
            </a:r>
            <a:endParaRPr lang="en-US" sz="15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Text 0"/>
          <p:cNvSpPr/>
          <p:nvPr/>
        </p:nvSpPr>
        <p:spPr>
          <a:xfrm>
            <a:off x="232756" y="833351"/>
            <a:ext cx="10141527" cy="5486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ts val="3100"/>
              </a:lnSpc>
              <a:buNone/>
            </a:pPr>
            <a:r>
              <a:rPr lang="en-US" sz="2200" b="1" dirty="0">
                <a:solidFill>
                  <a:srgbClr val="000000"/>
                </a:solidFill>
              </a:rPr>
              <a:t>Риски в цифровизации бизнеса</a:t>
            </a:r>
            <a:endParaRPr lang="en-US" sz="2200" dirty="0"/>
          </a:p>
        </p:txBody>
      </p:sp>
      <p:sp>
        <p:nvSpPr>
          <p:cNvPr id="4" name="Text 1"/>
          <p:cNvSpPr/>
          <p:nvPr/>
        </p:nvSpPr>
        <p:spPr>
          <a:xfrm>
            <a:off x="232756" y="2078182"/>
            <a:ext cx="3325091" cy="1496291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l" indent="0" marL="0">
              <a:lnSpc>
                <a:spcPts val="2100"/>
              </a:lnSpc>
              <a:buNone/>
            </a:pPr>
            <a:r>
              <a:rPr lang="en-US" sz="1500" dirty="0">
                <a:solidFill>
                  <a:srgbClr val="000000"/>
                </a:solidFill>
              </a:rPr>
              <a:t>По данным исследования, к 2025 году более 75% организаций столкнутся с кибератаками, что подчёркивает важность защиты данных.</a:t>
            </a:r>
            <a:endParaRPr lang="en-US" sz="1500" dirty="0"/>
          </a:p>
        </p:txBody>
      </p:sp>
      <p:sp>
        <p:nvSpPr>
          <p:cNvPr id="5" name="Shape 2"/>
          <p:cNvSpPr/>
          <p:nvPr/>
        </p:nvSpPr>
        <p:spPr>
          <a:xfrm>
            <a:off x="232756" y="1537855"/>
            <a:ext cx="498764" cy="498764"/>
          </a:xfrm>
          <a:prstGeom prst="roundRect">
            <a:avLst>
              <a:gd name="adj" fmla="val 16667"/>
            </a:avLst>
          </a:prstGeom>
          <a:solidFill>
            <a:srgbClr val="7CA7F6"/>
          </a:solidFill>
          <a:ln w="12700">
            <a:solidFill>
              <a:srgbClr val="FFFFFF">
                <a:alpha val="0"/>
              </a:srgbClr>
            </a:solidFill>
            <a:prstDash val="solid"/>
          </a:ln>
        </p:spPr>
      </p:sp>
      <p:sp>
        <p:nvSpPr>
          <p:cNvPr id="6" name="Text 3"/>
          <p:cNvSpPr/>
          <p:nvPr/>
        </p:nvSpPr>
        <p:spPr>
          <a:xfrm>
            <a:off x="232756" y="1521229"/>
            <a:ext cx="498764" cy="498764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3000" b="1" dirty="0">
                <a:solidFill>
                  <a:srgbClr val="FFFFFF"/>
                </a:solidFill>
              </a:rPr>
              <a:t>1</a:t>
            </a:r>
            <a:endParaRPr lang="en-US" sz="3000" dirty="0"/>
          </a:p>
        </p:txBody>
      </p:sp>
      <p:sp>
        <p:nvSpPr>
          <p:cNvPr id="7" name="Text 4"/>
          <p:cNvSpPr/>
          <p:nvPr/>
        </p:nvSpPr>
        <p:spPr>
          <a:xfrm>
            <a:off x="4389120" y="2078182"/>
            <a:ext cx="3325091" cy="1496291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l" indent="0" marL="0">
              <a:lnSpc>
                <a:spcPts val="2100"/>
              </a:lnSpc>
              <a:buNone/>
            </a:pPr>
            <a:r>
              <a:rPr lang="en-US" sz="1500" dirty="0">
                <a:solidFill>
                  <a:srgbClr val="000000"/>
                </a:solidFill>
              </a:rPr>
              <a:t>Цифры показывают, что 60% инцидентов кибербезопасности связаны с человеческим фактором, включая слабые пароли и небрежность сотрудников.</a:t>
            </a:r>
            <a:endParaRPr lang="en-US" sz="1500" dirty="0"/>
          </a:p>
        </p:txBody>
      </p:sp>
      <p:sp>
        <p:nvSpPr>
          <p:cNvPr id="8" name="Shape 5"/>
          <p:cNvSpPr/>
          <p:nvPr/>
        </p:nvSpPr>
        <p:spPr>
          <a:xfrm>
            <a:off x="4389120" y="1537855"/>
            <a:ext cx="498764" cy="498764"/>
          </a:xfrm>
          <a:prstGeom prst="roundRect">
            <a:avLst>
              <a:gd name="adj" fmla="val 16667"/>
            </a:avLst>
          </a:prstGeom>
          <a:solidFill>
            <a:srgbClr val="7CA7F6"/>
          </a:solidFill>
          <a:ln w="12700">
            <a:solidFill>
              <a:srgbClr val="FFFFFF">
                <a:alpha val="0"/>
              </a:srgbClr>
            </a:solidFill>
            <a:prstDash val="solid"/>
          </a:ln>
        </p:spPr>
      </p:sp>
      <p:sp>
        <p:nvSpPr>
          <p:cNvPr id="9" name="Text 6"/>
          <p:cNvSpPr/>
          <p:nvPr/>
        </p:nvSpPr>
        <p:spPr>
          <a:xfrm>
            <a:off x="4389120" y="1521229"/>
            <a:ext cx="498764" cy="498764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3000" b="1" dirty="0">
                <a:solidFill>
                  <a:srgbClr val="FFFFFF"/>
                </a:solidFill>
              </a:rPr>
              <a:t>2</a:t>
            </a:r>
            <a:endParaRPr lang="en-US" sz="3000" dirty="0"/>
          </a:p>
        </p:txBody>
      </p:sp>
      <p:sp>
        <p:nvSpPr>
          <p:cNvPr id="10" name="Text 7"/>
          <p:cNvSpPr/>
          <p:nvPr/>
        </p:nvSpPr>
        <p:spPr>
          <a:xfrm>
            <a:off x="8545484" y="2078182"/>
            <a:ext cx="3325091" cy="1496291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l" indent="0" marL="0">
              <a:lnSpc>
                <a:spcPts val="2100"/>
              </a:lnSpc>
              <a:buNone/>
            </a:pPr>
            <a:r>
              <a:rPr lang="en-US" sz="1500" dirty="0">
                <a:solidFill>
                  <a:srgbClr val="000000"/>
                </a:solidFill>
              </a:rPr>
              <a:t>Кроме того, 33% компаний не готовы к сбоям в работе облачных сервисов, что может привести к значительным финансовым потерям.</a:t>
            </a:r>
            <a:endParaRPr lang="en-US" sz="1500" dirty="0"/>
          </a:p>
        </p:txBody>
      </p:sp>
      <p:sp>
        <p:nvSpPr>
          <p:cNvPr id="11" name="Shape 8"/>
          <p:cNvSpPr/>
          <p:nvPr/>
        </p:nvSpPr>
        <p:spPr>
          <a:xfrm>
            <a:off x="8545484" y="1537855"/>
            <a:ext cx="498764" cy="498764"/>
          </a:xfrm>
          <a:prstGeom prst="roundRect">
            <a:avLst>
              <a:gd name="adj" fmla="val 16667"/>
            </a:avLst>
          </a:prstGeom>
          <a:solidFill>
            <a:srgbClr val="7CA7F6"/>
          </a:solidFill>
          <a:ln w="12700">
            <a:solidFill>
              <a:srgbClr val="FFFFFF">
                <a:alpha val="0"/>
              </a:srgbClr>
            </a:solidFill>
            <a:prstDash val="solid"/>
          </a:ln>
        </p:spPr>
      </p:sp>
      <p:sp>
        <p:nvSpPr>
          <p:cNvPr id="12" name="Text 9"/>
          <p:cNvSpPr/>
          <p:nvPr/>
        </p:nvSpPr>
        <p:spPr>
          <a:xfrm>
            <a:off x="8545484" y="1521229"/>
            <a:ext cx="498764" cy="498764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3000" b="1" dirty="0">
                <a:solidFill>
                  <a:srgbClr val="FFFFFF"/>
                </a:solidFill>
              </a:rPr>
              <a:t>3</a:t>
            </a:r>
            <a:endParaRPr lang="en-US" sz="30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31273" y="415636"/>
            <a:ext cx="3308465" cy="6026727"/>
          </a:xfrm>
          <a:prstGeom prst="rect">
            <a:avLst/>
          </a:prstGeom>
        </p:spPr>
      </p:pic>
      <p:sp>
        <p:nvSpPr>
          <p:cNvPr id="4" name="Text 0"/>
          <p:cNvSpPr/>
          <p:nvPr/>
        </p:nvSpPr>
        <p:spPr>
          <a:xfrm>
            <a:off x="4804756" y="1082733"/>
            <a:ext cx="5985164" cy="931025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ts val="3100"/>
              </a:lnSpc>
              <a:buNone/>
            </a:pPr>
            <a:r>
              <a:rPr lang="en-US" sz="2200" b="1" dirty="0">
                <a:solidFill>
                  <a:srgbClr val="000000"/>
                </a:solidFill>
              </a:rPr>
              <a:t>Диаграмма: эффективность мер по минимизации рисков</a:t>
            </a:r>
            <a:endParaRPr lang="en-US" sz="2200" dirty="0"/>
          </a:p>
        </p:txBody>
      </p:sp>
      <p:sp>
        <p:nvSpPr>
          <p:cNvPr id="5" name="Text 1"/>
          <p:cNvSpPr/>
          <p:nvPr/>
        </p:nvSpPr>
        <p:spPr>
          <a:xfrm>
            <a:off x="4804756" y="2078182"/>
            <a:ext cx="5818909" cy="1762298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l" indent="0" marL="0">
              <a:lnSpc>
                <a:spcPts val="2100"/>
              </a:lnSpc>
              <a:buNone/>
            </a:pPr>
            <a:r>
              <a:rPr lang="en-US" sz="1500" dirty="0">
                <a:solidFill>
                  <a:srgbClr val="000000"/>
                </a:solidFill>
              </a:rPr>
              <a:t>Диаграмма демонстрирует процентную эффективность различных мер по минимизации бизнес-рисков. Наиболее действенными оказались регулярные аудиты (30%), затем идёт обучение персонала (25%), внедрение системы управления рисками (20%), мониторинг внешних факторов (15%) и разработка планов реагирования на риски (10%).</a:t>
            </a:r>
            <a:endParaRPr lang="en-US" sz="15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Text 0"/>
          <p:cNvSpPr/>
          <p:nvPr/>
        </p:nvSpPr>
        <p:spPr>
          <a:xfrm>
            <a:off x="399011" y="1248987"/>
            <a:ext cx="5985164" cy="5486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ts val="3100"/>
              </a:lnSpc>
              <a:buNone/>
            </a:pPr>
            <a:r>
              <a:rPr lang="en-US" sz="2200" b="1" dirty="0">
                <a:solidFill>
                  <a:srgbClr val="000000"/>
                </a:solidFill>
              </a:rPr>
              <a:t>Спасибо за внимание!</a:t>
            </a:r>
            <a:endParaRPr lang="en-US" sz="2200" dirty="0"/>
          </a:p>
        </p:txBody>
      </p:sp>
      <p:sp>
        <p:nvSpPr>
          <p:cNvPr id="4" name="Text 1"/>
          <p:cNvSpPr/>
          <p:nvPr/>
        </p:nvSpPr>
        <p:spPr>
          <a:xfrm>
            <a:off x="399011" y="2327564"/>
            <a:ext cx="5818909" cy="1762298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l" indent="0" marL="0">
              <a:lnSpc>
                <a:spcPts val="2100"/>
              </a:lnSpc>
              <a:buNone/>
            </a:pPr>
            <a:r>
              <a:rPr lang="en-US" sz="1500" dirty="0">
                <a:solidFill>
                  <a:srgbClr val="000000"/>
                </a:solidFill>
              </a:rPr>
              <a:t>Спасибо за внимание. В этой презентации мы рассмотрели основные методы идентификации и минимизации бизнес-рисков, а также стратегии их снижения. Мы также обсудили ключевые показатели эффективности и роль руководства в управлении рисками. Надеемся, что эта информация будет полезна для вашей работы.</a:t>
            </a:r>
            <a:endParaRPr lang="en-US" sz="15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14</Slides>
  <Notes>14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14</vt:i4>
      </vt:variant>
    </vt:vector>
  </HeadingPairs>
  <TitlesOfParts>
    <vt:vector size="17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2026-09-04T13:41:44Z</dcterms:created>
  <dcterms:modified xsi:type="dcterms:W3CDTF">2026-09-04T13:41:44Z</dcterms:modified>
</cp:coreProperties>
</file>