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3491345"/>
          </a:xfrm>
          <a:prstGeom prst="rect">
            <a:avLst/>
          </a:prstGeom>
          <a:noFill/>
          <a:ln/>
        </p:spPr>
        <p:txBody>
          <a:bodyPr wrap="square" rtlCol="0" anchor="t"/>
          <a:lstStyle/>
          <a:p>
            <a:pPr algn="l" indent="0" marL="0">
              <a:lnSpc>
                <a:spcPts val="6700"/>
              </a:lnSpc>
              <a:buNone/>
            </a:pPr>
            <a:r>
              <a:rPr lang="en-US" sz="4600" b="1" dirty="0">
                <a:solidFill>
                  <a:srgbClr val="000000"/>
                </a:solidFill>
              </a:rPr>
              <a:t>Уран: Планета, вращающаяся на боку </a:t>
            </a:r>
            <a:pPr algn="l" indent="0" marL="0">
              <a:lnSpc>
                <a:spcPts val="6700"/>
              </a:lnSpc>
              <a:buNone/>
            </a:pPr>
            <a:r>
              <a:rPr lang="en-US" sz="4600" dirty="0">
                <a:solidFill>
                  <a:srgbClr val="000000"/>
                </a:solidFill>
              </a:rPr>
              <a:t>
</a:t>
            </a:r>
            <a:pPr algn="l" indent="0" marL="0">
              <a:lnSpc>
                <a:spcPts val="6700"/>
              </a:lnSpc>
              <a:buNone/>
            </a:pPr>
            <a:r>
              <a:rPr lang="en-US" sz="4600" b="1" dirty="0">
                <a:solidFill>
                  <a:srgbClr val="000000"/>
                </a:solidFill>
              </a:rPr>
              <a:t>(наклон оси 98°)</a:t>
            </a:r>
            <a:pPr algn="l" indent="0" marL="0">
              <a:lnSpc>
                <a:spcPts val="6700"/>
              </a:lnSpc>
              <a:buNone/>
            </a:pPr>
            <a:r>
              <a:rPr lang="en-US" sz="4600" dirty="0">
                <a:solidFill>
                  <a:srgbClr val="000000"/>
                </a:solidFill>
              </a:rPr>
              <a:t>
</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762298"/>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уникальные особенности Урана, включая его необычный наклон оси, характеристики атмосферы, магнитное поле и основные спутники. Также обсудим распределение температур, времена года на планете и результаты исследований с помощью космических аппаратов. Кроме того, коснёмся общих сведений и сравним Уран с другими планетами-гигантами.</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Общие сведения об Уране</a:t>
            </a:r>
            <a:endParaRPr lang="en-US" sz="2200" dirty="0"/>
          </a:p>
        </p:txBody>
      </p:sp>
      <p:sp>
        <p:nvSpPr>
          <p:cNvPr id="4" name="Text 1"/>
          <p:cNvSpPr/>
          <p:nvPr/>
        </p:nvSpPr>
        <p:spPr>
          <a:xfrm>
            <a:off x="1064029" y="1995055"/>
            <a:ext cx="10058400" cy="698269"/>
          </a:xfrm>
          <a:prstGeom prst="rect">
            <a:avLst/>
          </a:prstGeom>
          <a:noFill/>
          <a:ln/>
        </p:spPr>
        <p:txBody>
          <a:bodyPr wrap="square" rtlCol="0" anchor="t"/>
          <a:lstStyle/>
          <a:p>
            <a:pPr algn="l" indent="0" marL="0">
              <a:lnSpc>
                <a:spcPts val="2100"/>
              </a:lnSpc>
              <a:buNone/>
            </a:pPr>
            <a:r>
              <a:rPr lang="en-US" sz="1500" dirty="0">
                <a:solidFill>
                  <a:srgbClr val="000000"/>
                </a:solidFill>
              </a:rPr>
              <a:t>Уран — седьмая по удалённости от Солнца планета Солнечной системы, открытая в 1781 году английским астрономом Уильямом Гершелем.</a:t>
            </a:r>
            <a:endParaRPr lang="en-US" sz="1500" dirty="0"/>
          </a:p>
        </p:txBody>
      </p:sp>
      <p:sp>
        <p:nvSpPr>
          <p:cNvPr id="5" name="Text 2"/>
          <p:cNvSpPr/>
          <p:nvPr/>
        </p:nvSpPr>
        <p:spPr>
          <a:xfrm>
            <a:off x="1064029"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Её радиус составляет около 25 362 километров, а масса примерно в 14,5 раз превышает массу Земли.</a:t>
            </a:r>
            <a:endParaRPr lang="en-US" sz="1500" dirty="0"/>
          </a:p>
        </p:txBody>
      </p:sp>
      <p:sp>
        <p:nvSpPr>
          <p:cNvPr id="6" name="Text 3"/>
          <p:cNvSpPr/>
          <p:nvPr/>
        </p:nvSpPr>
        <p:spPr>
          <a:xfrm>
            <a:off x="6882938" y="4156364"/>
            <a:ext cx="4655127" cy="1230284"/>
          </a:xfrm>
          <a:prstGeom prst="rect">
            <a:avLst/>
          </a:prstGeom>
          <a:noFill/>
          <a:ln/>
        </p:spPr>
        <p:txBody>
          <a:bodyPr wrap="square" rtlCol="0" anchor="t"/>
          <a:lstStyle/>
          <a:p>
            <a:pPr algn="l" indent="0" marL="0">
              <a:lnSpc>
                <a:spcPts val="2100"/>
              </a:lnSpc>
              <a:buNone/>
            </a:pPr>
            <a:r>
              <a:rPr lang="en-US" sz="1500" dirty="0">
                <a:solidFill>
                  <a:srgbClr val="000000"/>
                </a:solidFill>
              </a:rPr>
              <a:t>Уран вращается вокруг своей оси практически лежа на боку, с наклоном оси вращения в 98 градусов, что является уникальным параметром среди планет Солнечной системы.</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Особенности атмосферы Урана</a:t>
            </a:r>
            <a:endParaRPr lang="en-US" sz="2200" dirty="0"/>
          </a:p>
        </p:txBody>
      </p:sp>
      <p:sp>
        <p:nvSpPr>
          <p:cNvPr id="5" name="Text 1"/>
          <p:cNvSpPr/>
          <p:nvPr/>
        </p:nvSpPr>
        <p:spPr>
          <a:xfrm>
            <a:off x="648393" y="2078182"/>
            <a:ext cx="5818909" cy="2826327"/>
          </a:xfrm>
          <a:prstGeom prst="rect">
            <a:avLst/>
          </a:prstGeom>
          <a:noFill/>
          <a:ln/>
        </p:spPr>
        <p:txBody>
          <a:bodyPr wrap="square" rtlCol="0" anchor="t"/>
          <a:lstStyle/>
          <a:p>
            <a:pPr algn="l" indent="0" marL="0">
              <a:lnSpc>
                <a:spcPts val="2100"/>
              </a:lnSpc>
              <a:buNone/>
            </a:pPr>
            <a:r>
              <a:rPr lang="en-US" sz="1500" dirty="0">
                <a:solidFill>
                  <a:srgbClr val="000000"/>
                </a:solidFill>
              </a:rPr>
              <a:t>Уран обладает уникальной атмосферой, состоящей преимущественно из водорода (около 83%) и гелия (примерно 15%), с небольшими примесями метана, которые придают планете характерный голубовато-зелёный цвет. Температура атмосферы достигает минус 218 градусов Цельсия на минимальной высоте наблюдений, что делает её одной из самых холодных среди планет Солнечной системы. Давление на Уране может достигать значений до 100 бар в глубоких слоях атмосферы, что оказывает значительное влияние на формирование погодных условий планеты.</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спутники Урана</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У Урана 27 спутников, из которых пять крупнейших: Титания, Оберон, Ариэль, Умбриэль и Miranda. Диаметр Титании составляет 1578 километров, Оберона — 1523 километра.</a:t>
            </a:r>
            <a:endParaRPr lang="en-US" sz="1500" dirty="0"/>
          </a:p>
        </p:txBody>
      </p:sp>
      <p:sp>
        <p:nvSpPr>
          <p:cNvPr id="5" name="Text 2"/>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Эти спутники были обнаружены ещё в XIX веке, некоторые из них получили имена персонажей из произведений Шекспира.</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548640"/>
          </a:xfrm>
          <a:prstGeom prst="rect">
            <a:avLst/>
          </a:prstGeom>
          <a:noFill/>
          <a:ln/>
        </p:spPr>
        <p:txBody>
          <a:bodyPr wrap="square" rtlCol="0" anchor="t"/>
          <a:lstStyle/>
          <a:p>
            <a:pPr indent="0" marL="0">
              <a:lnSpc>
                <a:spcPts val="3100"/>
              </a:lnSpc>
              <a:buNone/>
            </a:pPr>
            <a:r>
              <a:rPr lang="en-US" sz="2200" b="1" dirty="0">
                <a:solidFill>
                  <a:srgbClr val="000000"/>
                </a:solidFill>
              </a:rPr>
              <a:t>Кольца Урана</a:t>
            </a:r>
            <a:endParaRPr lang="en-US" sz="2200" dirty="0"/>
          </a:p>
        </p:txBody>
      </p:sp>
      <p:sp>
        <p:nvSpPr>
          <p:cNvPr id="5" name="Text 1"/>
          <p:cNvSpPr/>
          <p:nvPr/>
        </p:nvSpPr>
        <p:spPr>
          <a:xfrm>
            <a:off x="4015047" y="2078182"/>
            <a:ext cx="3906982" cy="698269"/>
          </a:xfrm>
          <a:prstGeom prst="rect">
            <a:avLst/>
          </a:prstGeom>
          <a:noFill/>
          <a:ln/>
        </p:spPr>
        <p:txBody>
          <a:bodyPr wrap="square" rtlCol="0" anchor="t"/>
          <a:lstStyle/>
          <a:p>
            <a:pPr algn="l" indent="0" marL="0">
              <a:lnSpc>
                <a:spcPts val="2100"/>
              </a:lnSpc>
              <a:buNone/>
            </a:pPr>
            <a:r>
              <a:rPr lang="en-US" sz="1500" dirty="0">
                <a:solidFill>
                  <a:srgbClr val="000000"/>
                </a:solidFill>
              </a:rPr>
              <a:t>Уран имеет систему из 13 колец, открытых с помощью космических аппаратов.</a:t>
            </a:r>
            <a:endParaRPr lang="en-US" sz="1500" dirty="0"/>
          </a:p>
        </p:txBody>
      </p:sp>
      <p:sp>
        <p:nvSpPr>
          <p:cNvPr id="6" name="Text 2"/>
          <p:cNvSpPr/>
          <p:nvPr/>
        </p:nvSpPr>
        <p:spPr>
          <a:xfrm>
            <a:off x="8088284" y="2078182"/>
            <a:ext cx="3906982" cy="2028305"/>
          </a:xfrm>
          <a:prstGeom prst="rect">
            <a:avLst/>
          </a:prstGeom>
          <a:noFill/>
          <a:ln/>
        </p:spPr>
        <p:txBody>
          <a:bodyPr wrap="square" rtlCol="0" anchor="t"/>
          <a:lstStyle/>
          <a:p>
            <a:pPr algn="l" indent="0" marL="0">
              <a:lnSpc>
                <a:spcPts val="2100"/>
              </a:lnSpc>
              <a:buNone/>
            </a:pPr>
            <a:r>
              <a:rPr lang="en-US" sz="1500" dirty="0">
                <a:solidFill>
                  <a:srgbClr val="000000"/>
                </a:solidFill>
              </a:rPr>
              <a:t>Ширина колец варьируется от нескольких километров до сотен километров, общее их количество оценивается астрономами в 13. Названия колец Урана обозначаются буквами греческого алфавита: от ζ (дзета) до ε (эпсилон), среди них есть как очень яркие, так и практически невидимые.</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Магнитное поле Урана</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Уран обладает магнитным полем, напряжённость которого на полюсах достигает приблизительно 11 микротесла.</a:t>
            </a:r>
            <a:endParaRPr lang="en-US" sz="1500" dirty="0"/>
          </a:p>
        </p:txBody>
      </p:sp>
      <p:sp>
        <p:nvSpPr>
          <p:cNvPr id="5" name="Shape 2"/>
          <p:cNvSpPr/>
          <p:nvPr/>
        </p:nvSpPr>
        <p:spPr>
          <a:xfrm>
            <a:off x="731520" y="2078182"/>
            <a:ext cx="498764" cy="498764"/>
          </a:xfrm>
          <a:prstGeom prst="roundRect">
            <a:avLst>
              <a:gd name="adj" fmla="val 16667"/>
            </a:avLst>
          </a:prstGeom>
          <a:solidFill>
            <a:srgbClr val="E6E5FF"/>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6E6EDB"/>
                </a:solidFill>
              </a:rPr>
              <a:t>1</a:t>
            </a:r>
            <a:endParaRPr lang="en-US" sz="3000" dirty="0"/>
          </a:p>
        </p:txBody>
      </p:sp>
      <p:sp>
        <p:nvSpPr>
          <p:cNvPr id="7" name="Text 4"/>
          <p:cNvSpPr/>
          <p:nvPr/>
        </p:nvSpPr>
        <p:spPr>
          <a:xfrm>
            <a:off x="1271847" y="3241964"/>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Магнитный момент планеты смещён относительно её оси вращения на 60°, что связано с особенностями внутреннего строения. Магнитное поле Урана имеет сложную структуру, влияющую на взаимодействие планеты с солнечным ветром и формирование магнитосферы, которая охватывает огромное расстояние — до 15 миллионов километров.</a:t>
            </a:r>
            <a:endParaRPr lang="en-US" sz="1500" dirty="0"/>
          </a:p>
        </p:txBody>
      </p:sp>
      <p:sp>
        <p:nvSpPr>
          <p:cNvPr id="8" name="Shape 5"/>
          <p:cNvSpPr/>
          <p:nvPr/>
        </p:nvSpPr>
        <p:spPr>
          <a:xfrm>
            <a:off x="731520" y="3241964"/>
            <a:ext cx="498764" cy="498764"/>
          </a:xfrm>
          <a:prstGeom prst="roundRect">
            <a:avLst>
              <a:gd name="adj" fmla="val 16667"/>
            </a:avLst>
          </a:prstGeom>
          <a:solidFill>
            <a:srgbClr val="E6E5FF"/>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6E6EDB"/>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Интересные факты о планете Уран</a:t>
            </a:r>
            <a:endParaRPr lang="en-US" sz="2200" dirty="0"/>
          </a:p>
        </p:txBody>
      </p:sp>
      <p:sp>
        <p:nvSpPr>
          <p:cNvPr id="5" name="Text 1"/>
          <p:cNvSpPr/>
          <p:nvPr/>
        </p:nvSpPr>
        <p:spPr>
          <a:xfrm>
            <a:off x="648393"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Уран, седьмая планета Солнечной системы, удалена от Солнца на 2,87 миллиарда километров, что составляет примерно 19,2 астрономических единиц. Период её обращения вокруг Солнца составляет 84 земных года, а один оборот вокруг своей оси планета совершает за 17 часов и 14 минут, что делает её уникальной среди планет. Масса Урана составляет около 8,68 × 10²⁵ кг, что в 14,5 раз больше массы Земли.</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548640"/>
          </a:xfrm>
          <a:prstGeom prst="rect">
            <a:avLst/>
          </a:prstGeom>
          <a:noFill/>
          <a:ln/>
        </p:spPr>
        <p:txBody>
          <a:bodyPr wrap="square" rtlCol="0" anchor="t"/>
          <a:lstStyle/>
          <a:p>
            <a:pPr indent="0" marL="0">
              <a:lnSpc>
                <a:spcPts val="3100"/>
              </a:lnSpc>
              <a:buNone/>
            </a:pPr>
            <a:r>
              <a:rPr lang="en-US" sz="2200" b="1" dirty="0">
                <a:solidFill>
                  <a:srgbClr val="000000"/>
                </a:solidFill>
              </a:rPr>
              <a:t>Времена года на Уране</a:t>
            </a:r>
            <a:endParaRPr lang="en-US" sz="2200" dirty="0"/>
          </a:p>
        </p:txBody>
      </p:sp>
      <p:sp>
        <p:nvSpPr>
          <p:cNvPr id="5" name="Text 1"/>
          <p:cNvSpPr/>
          <p:nvPr/>
        </p:nvSpPr>
        <p:spPr>
          <a:xfrm>
            <a:off x="4015047" y="2078182"/>
            <a:ext cx="3906982" cy="2560320"/>
          </a:xfrm>
          <a:prstGeom prst="rect">
            <a:avLst/>
          </a:prstGeom>
          <a:noFill/>
          <a:ln/>
        </p:spPr>
        <p:txBody>
          <a:bodyPr wrap="square" rtlCol="0" anchor="t"/>
          <a:lstStyle/>
          <a:p>
            <a:pPr algn="l" indent="0" marL="0">
              <a:lnSpc>
                <a:spcPts val="2100"/>
              </a:lnSpc>
              <a:buNone/>
            </a:pPr>
            <a:r>
              <a:rPr lang="en-US" sz="1500" dirty="0">
                <a:solidFill>
                  <a:srgbClr val="000000"/>
                </a:solidFill>
              </a:rPr>
              <a:t>Уран совершает один оборот вокруг Солнца за 84 земных года, что влияет на длительность и смену времён года. На Уране, из-за экстремального наклона оси, одно полушарие планеты в течение 42 лет подвергается непрерывному солнечному свету, в то время как другое — такой же продолжительности остаётся в полной темноте.</a:t>
            </a:r>
            <a:endParaRPr lang="en-US" sz="1500" dirty="0"/>
          </a:p>
        </p:txBody>
      </p:sp>
      <p:sp>
        <p:nvSpPr>
          <p:cNvPr id="6" name="Text 2"/>
          <p:cNvSpPr/>
          <p:nvPr/>
        </p:nvSpPr>
        <p:spPr>
          <a:xfrm>
            <a:off x="8088284" y="2078182"/>
            <a:ext cx="3906982" cy="1230284"/>
          </a:xfrm>
          <a:prstGeom prst="rect">
            <a:avLst/>
          </a:prstGeom>
          <a:noFill/>
          <a:ln/>
        </p:spPr>
        <p:txBody>
          <a:bodyPr wrap="square" rtlCol="0" anchor="t"/>
          <a:lstStyle/>
          <a:p>
            <a:pPr algn="l" indent="0" marL="0">
              <a:lnSpc>
                <a:spcPts val="2100"/>
              </a:lnSpc>
              <a:buNone/>
            </a:pPr>
            <a:r>
              <a:rPr lang="en-US" sz="1500" dirty="0">
                <a:solidFill>
                  <a:srgbClr val="000000"/>
                </a:solidFill>
              </a:rPr>
              <a:t>Из-за этой особенности сезонные изменения на Уране происходят крайне неравномерно и кардинально отличаются от земных.</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Особенности вращения Урана</a:t>
            </a:r>
            <a:endParaRPr lang="en-US" sz="2200" dirty="0"/>
          </a:p>
        </p:txBody>
      </p:sp>
      <p:sp>
        <p:nvSpPr>
          <p:cNvPr id="4" name="Text 1"/>
          <p:cNvSpPr/>
          <p:nvPr/>
        </p:nvSpPr>
        <p:spPr>
          <a:xfrm>
            <a:off x="232756"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Уран вращается вокруг своей оси под углом примерно 98 градусов относительно перпендикуляра к плоскости эклиптики, что делает его уникальной планетой в Солнечной системе.</a:t>
            </a:r>
            <a:endParaRPr lang="en-US" sz="1500" dirty="0"/>
          </a:p>
        </p:txBody>
      </p:sp>
      <p:sp>
        <p:nvSpPr>
          <p:cNvPr id="5" name="Text 2"/>
          <p:cNvSpPr/>
          <p:nvPr/>
        </p:nvSpPr>
        <p:spPr>
          <a:xfrm>
            <a:off x="4389120"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Из-за этого необычного наклона одно его полушарие в течение 42 земных лет непрерывно освещается Солнцем, в то время как другое полушарие погружено во мрак.</a:t>
            </a:r>
            <a:endParaRPr lang="en-US" sz="1500" dirty="0"/>
          </a:p>
        </p:txBody>
      </p:sp>
      <p:sp>
        <p:nvSpPr>
          <p:cNvPr id="6" name="Text 3"/>
          <p:cNvSpPr/>
          <p:nvPr/>
        </p:nvSpPr>
        <p:spPr>
          <a:xfrm>
            <a:off x="8545484" y="2078182"/>
            <a:ext cx="3325091" cy="964276"/>
          </a:xfrm>
          <a:prstGeom prst="rect">
            <a:avLst/>
          </a:prstGeom>
          <a:noFill/>
          <a:ln/>
        </p:spPr>
        <p:txBody>
          <a:bodyPr wrap="square" rtlCol="0" anchor="t"/>
          <a:lstStyle/>
          <a:p>
            <a:pPr algn="l" indent="0" marL="0">
              <a:lnSpc>
                <a:spcPts val="2100"/>
              </a:lnSpc>
              <a:buNone/>
            </a:pPr>
            <a:r>
              <a:rPr lang="en-US" sz="1500" dirty="0">
                <a:solidFill>
                  <a:srgbClr val="000000"/>
                </a:solidFill>
              </a:rPr>
              <a:t>Уран совершает полный оборот вокруг своей оси за 17 часов и 14 минут, что является его сутками.</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Исследования Урана космическими аппаратами</a:t>
            </a:r>
            <a:endParaRPr lang="en-US" sz="2200" dirty="0"/>
          </a:p>
        </p:txBody>
      </p:sp>
      <p:sp>
        <p:nvSpPr>
          <p:cNvPr id="5" name="Text 1"/>
          <p:cNvSpPr/>
          <p:nvPr/>
        </p:nvSpPr>
        <p:spPr>
          <a:xfrm>
            <a:off x="5636029"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В 1977 году космические аппараты «Вояджер-2» впервые достигли Урана, передав на Землю детальные изображения планеты и её спутников. Зонд пролетел на расстоянии около 81 тысячи километров от облачного слоя Урана и обнаружил 11 новых спутников, 2 новых кольца и новые подробности о существующих кольцах. Учёные продолжают изучать данные, полученные с «Вояджера-2», чтобы глубже понять атмосферу и структуру Урана.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Уран в Солнечной системе</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Уран — седьмая планета Солнечной системы, находящаяся на расстоянии около 2,8 миллиарда километров от Солнца.</a:t>
            </a:r>
            <a:endParaRPr lang="en-US" sz="1500" dirty="0"/>
          </a:p>
        </p:txBody>
      </p:sp>
      <p:sp>
        <p:nvSpPr>
          <p:cNvPr id="5" name="Text 2"/>
          <p:cNvSpPr/>
          <p:nvPr/>
        </p:nvSpPr>
        <p:spPr>
          <a:xfrm>
            <a:off x="1271847" y="3241964"/>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Наклон оси вращения Урана составляет 98 градусов, что делает его уникальной планетой, вращающейся практически на боку. Диаметр планеты — около 51 тысячи километров, что делает её четвёртой по размеру среди планет Солнечной системы.</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Уникальные характеристики Урана</a:t>
            </a:r>
            <a:endParaRPr lang="en-US" sz="2200" dirty="0"/>
          </a:p>
        </p:txBody>
      </p:sp>
      <p:sp>
        <p:nvSpPr>
          <p:cNvPr id="5" name="Text 1"/>
          <p:cNvSpPr/>
          <p:nvPr/>
        </p:nvSpPr>
        <p:spPr>
          <a:xfrm>
            <a:off x="648393"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Уран уникален своим наклоном оси в 98%, что означает его практически горизонтальный наклон и специфический вид вращения в сравнении с другими планетами. Кроме того, у него 27 спутников и большой радиус, подчёркивающие масштаб планеты в Солнечной системе.</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051665"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6051665" y="2327564"/>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уникальные характеристики Урана, включая его наклон оси, особенности атмосферы, а также узнали о его спутниках, кольцах, магнитном поле и исследованиях космическими аппаратами. Надеемся, что эта информация расширила ваши знания о планетах Солнечной системы.</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2026-09-08T20:20:36Z</dcterms:created>
  <dcterms:modified xsi:type="dcterms:W3CDTF">2026-09-08T20:20:36Z</dcterms:modified>
</cp:coreProperties>
</file>